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embeddedFontLst>
    <p:embeddedFont>
      <p:font typeface="Outfit" charset="0"/>
      <p:regular r:id="rId15"/>
    </p:embeddedFont>
    <p:embeddedFont>
      <p:font typeface="Calibri" pitchFamily="34" charset="0"/>
      <p:regular r:id="rId16"/>
      <p:bold r:id="rId17"/>
      <p:italic r:id="rId18"/>
      <p:boldItalic r:id="rId19"/>
    </p:embeddedFont>
    <p:embeddedFont>
      <p:font typeface="Arimo"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8" d="100"/>
          <a:sy n="78" d="100"/>
        </p:scale>
        <p:origin x="-139" y="139"/>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AD97B543-3663-4BAD-BCBB-4AD24776A448}" type="datetimeFigureOut">
              <a:rPr lang="en-IN" smtClean="0"/>
              <a:t>03-09-2024</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3F3D5176-F31B-4E66-890D-608FC50C88C2}" type="slidenum">
              <a:rPr lang="en-IN" smtClean="0"/>
              <a:t>‹#›</a:t>
            </a:fld>
            <a:endParaRPr lang="en-IN"/>
          </a:p>
        </p:txBody>
      </p:sp>
    </p:spTree>
    <p:extLst>
      <p:ext uri="{BB962C8B-B14F-4D97-AF65-F5344CB8AC3E}">
        <p14:creationId xmlns:p14="http://schemas.microsoft.com/office/powerpoint/2010/main" val="34368142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www.kaggle.com/datasets/elakiricoder/gender-classification-datase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25535"/>
            <a:ext cx="7556421" cy="2934653"/>
          </a:xfrm>
          <a:prstGeom prst="rect">
            <a:avLst/>
          </a:prstGeom>
          <a:noFill/>
          <a:ln/>
        </p:spPr>
        <p:txBody>
          <a:bodyPr wrap="square" lIns="0" tIns="0" rIns="0" bIns="0" rtlCol="0" anchor="t"/>
          <a:lstStyle/>
          <a:p>
            <a:pPr marL="0" indent="0">
              <a:lnSpc>
                <a:spcPts val="7700"/>
              </a:lnSpc>
              <a:buNone/>
            </a:pPr>
            <a:r>
              <a:rPr lang="en-US" sz="6150" b="1" dirty="0">
                <a:solidFill>
                  <a:srgbClr val="231971"/>
                </a:solidFill>
                <a:latin typeface="Outfit" pitchFamily="34" charset="0"/>
                <a:ea typeface="Outfit" pitchFamily="34" charset="-122"/>
                <a:cs typeface="Outfit" pitchFamily="34" charset="-120"/>
              </a:rPr>
              <a:t>Gender Classification Project</a:t>
            </a:r>
            <a:endParaRPr lang="en-US" sz="6150" dirty="0"/>
          </a:p>
        </p:txBody>
      </p:sp>
      <p:sp>
        <p:nvSpPr>
          <p:cNvPr id="4" name="Text 1"/>
          <p:cNvSpPr/>
          <p:nvPr/>
        </p:nvSpPr>
        <p:spPr>
          <a:xfrm>
            <a:off x="793790" y="4700349"/>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This presentation explores a gender classification project using machine learning and deep learning models. It covers the project from data preprocessing through model evaluation and comparison, providing insights into model performance and future directions.</a:t>
            </a:r>
            <a:endParaRPr lang="en-US" sz="1750" dirty="0"/>
          </a:p>
        </p:txBody>
      </p:sp>
      <p:sp>
        <p:nvSpPr>
          <p:cNvPr id="5" name="Shape 2"/>
          <p:cNvSpPr/>
          <p:nvPr/>
        </p:nvSpPr>
        <p:spPr>
          <a:xfrm>
            <a:off x="793790" y="6424017"/>
            <a:ext cx="362903" cy="362903"/>
          </a:xfrm>
          <a:prstGeom prst="roundRect">
            <a:avLst>
              <a:gd name="adj" fmla="val 25194296"/>
            </a:avLst>
          </a:prstGeom>
          <a:noFill/>
          <a:ln w="7620">
            <a:solidFill>
              <a:srgbClr val="FFFFFF"/>
            </a:solidFill>
            <a:prstDash val="solid"/>
          </a:ln>
        </p:spPr>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965954"/>
            <a:ext cx="9525833"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pitchFamily="34" charset="0"/>
                <a:ea typeface="Outfit" pitchFamily="34" charset="-122"/>
                <a:cs typeface="Outfit" pitchFamily="34" charset="-120"/>
              </a:rPr>
              <a:t>Comparison of Model Performances</a:t>
            </a:r>
            <a:endParaRPr lang="en-US" sz="4450" dirty="0"/>
          </a:p>
        </p:txBody>
      </p:sp>
      <p:pic>
        <p:nvPicPr>
          <p:cNvPr id="3" name="Image 0" descr="preencoded.png"/>
          <p:cNvPicPr>
            <a:picLocks noChangeAspect="1"/>
          </p:cNvPicPr>
          <p:nvPr/>
        </p:nvPicPr>
        <p:blipFill>
          <a:blip r:embed="rId3"/>
          <a:stretch>
            <a:fillRect/>
          </a:stretch>
        </p:blipFill>
        <p:spPr>
          <a:xfrm>
            <a:off x="793790" y="2128361"/>
            <a:ext cx="4120753" cy="2546747"/>
          </a:xfrm>
          <a:prstGeom prst="rect">
            <a:avLst/>
          </a:prstGeom>
        </p:spPr>
      </p:pic>
      <p:sp>
        <p:nvSpPr>
          <p:cNvPr id="4" name="Text 1"/>
          <p:cNvSpPr/>
          <p:nvPr/>
        </p:nvSpPr>
        <p:spPr>
          <a:xfrm>
            <a:off x="793790" y="4958596"/>
            <a:ext cx="3039428"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pitchFamily="34" charset="0"/>
                <a:ea typeface="Outfit" pitchFamily="34" charset="-122"/>
                <a:cs typeface="Outfit" pitchFamily="34" charset="-120"/>
              </a:rPr>
              <a:t>Best Performing Model</a:t>
            </a:r>
            <a:endParaRPr lang="en-US" sz="2200" dirty="0"/>
          </a:p>
        </p:txBody>
      </p:sp>
      <p:sp>
        <p:nvSpPr>
          <p:cNvPr id="5" name="Text 2"/>
          <p:cNvSpPr/>
          <p:nvPr/>
        </p:nvSpPr>
        <p:spPr>
          <a:xfrm>
            <a:off x="793790" y="5449014"/>
            <a:ext cx="4120753" cy="1814513"/>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The </a:t>
            </a:r>
            <a:r>
              <a:rPr lang="en-US" sz="1750" dirty="0" smtClean="0">
                <a:solidFill>
                  <a:srgbClr val="2A2742"/>
                </a:solidFill>
                <a:latin typeface="Arimo" pitchFamily="34" charset="0"/>
                <a:ea typeface="Arimo" pitchFamily="34" charset="-122"/>
                <a:cs typeface="Arimo" pitchFamily="34" charset="-120"/>
              </a:rPr>
              <a:t>Machine learning </a:t>
            </a:r>
            <a:r>
              <a:rPr lang="en-US" sz="1750" dirty="0">
                <a:solidFill>
                  <a:srgbClr val="2A2742"/>
                </a:solidFill>
                <a:latin typeface="Arimo" pitchFamily="34" charset="0"/>
                <a:ea typeface="Arimo" pitchFamily="34" charset="-122"/>
                <a:cs typeface="Arimo" pitchFamily="34" charset="-120"/>
              </a:rPr>
              <a:t>model based on </a:t>
            </a:r>
            <a:r>
              <a:rPr lang="en-US" sz="1750" dirty="0" smtClean="0">
                <a:solidFill>
                  <a:srgbClr val="2A2742"/>
                </a:solidFill>
                <a:latin typeface="Arimo" pitchFamily="34" charset="0"/>
                <a:ea typeface="Arimo" pitchFamily="34" charset="-122"/>
                <a:cs typeface="Arimo" pitchFamily="34" charset="-120"/>
              </a:rPr>
              <a:t>Random Forest consistently </a:t>
            </a:r>
            <a:r>
              <a:rPr lang="en-US" sz="1750" dirty="0">
                <a:solidFill>
                  <a:srgbClr val="2A2742"/>
                </a:solidFill>
                <a:latin typeface="Arimo" pitchFamily="34" charset="0"/>
                <a:ea typeface="Arimo" pitchFamily="34" charset="-122"/>
                <a:cs typeface="Arimo" pitchFamily="34" charset="-120"/>
              </a:rPr>
              <a:t>outperformed other models, achieving higher accuracy and robustness.</a:t>
            </a:r>
            <a:endParaRPr lang="en-US" sz="1750" dirty="0"/>
          </a:p>
        </p:txBody>
      </p:sp>
      <p:pic>
        <p:nvPicPr>
          <p:cNvPr id="6" name="Image 1" descr="preencoded.png"/>
          <p:cNvPicPr>
            <a:picLocks noChangeAspect="1"/>
          </p:cNvPicPr>
          <p:nvPr/>
        </p:nvPicPr>
        <p:blipFill>
          <a:blip r:embed="rId4"/>
          <a:stretch>
            <a:fillRect/>
          </a:stretch>
        </p:blipFill>
        <p:spPr>
          <a:xfrm>
            <a:off x="5254704" y="2128361"/>
            <a:ext cx="4120872" cy="2546866"/>
          </a:xfrm>
          <a:prstGeom prst="rect">
            <a:avLst/>
          </a:prstGeom>
        </p:spPr>
      </p:pic>
      <p:sp>
        <p:nvSpPr>
          <p:cNvPr id="7" name="Text 3"/>
          <p:cNvSpPr/>
          <p:nvPr/>
        </p:nvSpPr>
        <p:spPr>
          <a:xfrm>
            <a:off x="5254704" y="4958715"/>
            <a:ext cx="2911078"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pitchFamily="34" charset="0"/>
                <a:ea typeface="Outfit" pitchFamily="34" charset="-122"/>
                <a:cs typeface="Outfit" pitchFamily="34" charset="-120"/>
              </a:rPr>
              <a:t>Performance Analysis</a:t>
            </a:r>
            <a:endParaRPr lang="en-US" sz="2200" dirty="0"/>
          </a:p>
        </p:txBody>
      </p:sp>
      <p:sp>
        <p:nvSpPr>
          <p:cNvPr id="8" name="Text 4"/>
          <p:cNvSpPr/>
          <p:nvPr/>
        </p:nvSpPr>
        <p:spPr>
          <a:xfrm>
            <a:off x="5254704" y="5449133"/>
            <a:ext cx="4120872" cy="1814513"/>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We compared the performance of different models using metrics like accuracy, precision, recall, and F1-score, highlighting the model's strengths and weaknesses.</a:t>
            </a:r>
            <a:endParaRPr lang="en-US" sz="1750" dirty="0"/>
          </a:p>
        </p:txBody>
      </p:sp>
      <p:pic>
        <p:nvPicPr>
          <p:cNvPr id="9" name="Image 2" descr="preencoded.png"/>
          <p:cNvPicPr>
            <a:picLocks noChangeAspect="1"/>
          </p:cNvPicPr>
          <p:nvPr/>
        </p:nvPicPr>
        <p:blipFill>
          <a:blip r:embed="rId5"/>
          <a:stretch>
            <a:fillRect/>
          </a:stretch>
        </p:blipFill>
        <p:spPr>
          <a:xfrm>
            <a:off x="9715738" y="2128361"/>
            <a:ext cx="4120753" cy="2546747"/>
          </a:xfrm>
          <a:prstGeom prst="rect">
            <a:avLst/>
          </a:prstGeom>
        </p:spPr>
      </p:pic>
      <p:sp>
        <p:nvSpPr>
          <p:cNvPr id="10" name="Text 5"/>
          <p:cNvSpPr/>
          <p:nvPr/>
        </p:nvSpPr>
        <p:spPr>
          <a:xfrm>
            <a:off x="9715738" y="495859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pitchFamily="34" charset="0"/>
                <a:ea typeface="Outfit" pitchFamily="34" charset="-122"/>
                <a:cs typeface="Outfit" pitchFamily="34" charset="-120"/>
              </a:rPr>
              <a:t>Visualization</a:t>
            </a:r>
            <a:endParaRPr lang="en-US" sz="2200" dirty="0"/>
          </a:p>
        </p:txBody>
      </p:sp>
      <p:sp>
        <p:nvSpPr>
          <p:cNvPr id="11" name="Text 6"/>
          <p:cNvSpPr/>
          <p:nvPr/>
        </p:nvSpPr>
        <p:spPr>
          <a:xfrm>
            <a:off x="9715738" y="5449014"/>
            <a:ext cx="4120753" cy="1814513"/>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We visualized the model performances using confusion </a:t>
            </a:r>
            <a:r>
              <a:rPr lang="en-US" sz="1750" dirty="0" smtClean="0">
                <a:solidFill>
                  <a:srgbClr val="2A2742"/>
                </a:solidFill>
                <a:latin typeface="Arimo" pitchFamily="34" charset="0"/>
                <a:ea typeface="Arimo" pitchFamily="34" charset="-122"/>
                <a:cs typeface="Arimo" pitchFamily="34" charset="-120"/>
              </a:rPr>
              <a:t>matrices, accuracy </a:t>
            </a:r>
            <a:r>
              <a:rPr lang="en-US" sz="1750" dirty="0">
                <a:solidFill>
                  <a:srgbClr val="2A2742"/>
                </a:solidFill>
                <a:latin typeface="Arimo" pitchFamily="34" charset="0"/>
                <a:ea typeface="Arimo" pitchFamily="34" charset="-122"/>
                <a:cs typeface="Arimo" pitchFamily="34" charset="-120"/>
              </a:rPr>
              <a:t>providing a clear visual representation of the model's strengths and limitations.</a:t>
            </a:r>
            <a:endParaRPr lang="en-US" sz="175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315200" y="0"/>
            <a:ext cx="7315200" cy="8229600"/>
          </a:xfrm>
          <a:prstGeom prst="rect">
            <a:avLst/>
          </a:prstGeom>
        </p:spPr>
      </p:pic>
      <p:sp>
        <p:nvSpPr>
          <p:cNvPr id="3" name="Text 0"/>
          <p:cNvSpPr/>
          <p:nvPr/>
        </p:nvSpPr>
        <p:spPr>
          <a:xfrm>
            <a:off x="533995" y="421362"/>
            <a:ext cx="4366974" cy="476845"/>
          </a:xfrm>
          <a:prstGeom prst="rect">
            <a:avLst/>
          </a:prstGeom>
          <a:noFill/>
          <a:ln/>
        </p:spPr>
        <p:txBody>
          <a:bodyPr wrap="none" lIns="0" tIns="0" rIns="0" bIns="0" rtlCol="0" anchor="t"/>
          <a:lstStyle/>
          <a:p>
            <a:pPr marL="0" indent="0">
              <a:lnSpc>
                <a:spcPts val="3750"/>
              </a:lnSpc>
              <a:buNone/>
            </a:pPr>
            <a:r>
              <a:rPr lang="en-US" sz="3000" b="1" dirty="0">
                <a:solidFill>
                  <a:srgbClr val="231971"/>
                </a:solidFill>
                <a:latin typeface="Outfit" pitchFamily="34" charset="0"/>
                <a:ea typeface="Outfit" pitchFamily="34" charset="-122"/>
                <a:cs typeface="Outfit" pitchFamily="34" charset="-120"/>
              </a:rPr>
              <a:t>Interpretation of Results</a:t>
            </a:r>
            <a:endParaRPr lang="en-US" sz="3000" dirty="0"/>
          </a:p>
        </p:txBody>
      </p:sp>
      <p:sp>
        <p:nvSpPr>
          <p:cNvPr id="4" name="Shape 1"/>
          <p:cNvSpPr/>
          <p:nvPr/>
        </p:nvSpPr>
        <p:spPr>
          <a:xfrm>
            <a:off x="751403" y="1127046"/>
            <a:ext cx="22860" cy="6681073"/>
          </a:xfrm>
          <a:prstGeom prst="roundRect">
            <a:avLst>
              <a:gd name="adj" fmla="val 280326"/>
            </a:avLst>
          </a:prstGeom>
          <a:solidFill>
            <a:srgbClr val="BDB8DF"/>
          </a:solidFill>
          <a:ln/>
        </p:spPr>
      </p:sp>
      <p:sp>
        <p:nvSpPr>
          <p:cNvPr id="5" name="Shape 2"/>
          <p:cNvSpPr/>
          <p:nvPr/>
        </p:nvSpPr>
        <p:spPr>
          <a:xfrm>
            <a:off x="911602" y="1458754"/>
            <a:ext cx="533995" cy="22860"/>
          </a:xfrm>
          <a:prstGeom prst="roundRect">
            <a:avLst>
              <a:gd name="adj" fmla="val 280326"/>
            </a:avLst>
          </a:prstGeom>
          <a:solidFill>
            <a:srgbClr val="BDB8DF"/>
          </a:solidFill>
          <a:ln/>
        </p:spPr>
      </p:sp>
      <p:sp>
        <p:nvSpPr>
          <p:cNvPr id="6" name="Shape 3"/>
          <p:cNvSpPr/>
          <p:nvPr/>
        </p:nvSpPr>
        <p:spPr>
          <a:xfrm>
            <a:off x="591205" y="1298615"/>
            <a:ext cx="343257" cy="343257"/>
          </a:xfrm>
          <a:prstGeom prst="roundRect">
            <a:avLst>
              <a:gd name="adj" fmla="val 18669"/>
            </a:avLst>
          </a:prstGeom>
          <a:solidFill>
            <a:srgbClr val="E9E6FA"/>
          </a:solidFill>
          <a:ln w="7620">
            <a:solidFill>
              <a:srgbClr val="BDB8DF"/>
            </a:solidFill>
            <a:prstDash val="solid"/>
          </a:ln>
        </p:spPr>
      </p:sp>
      <p:sp>
        <p:nvSpPr>
          <p:cNvPr id="7" name="Text 4"/>
          <p:cNvSpPr/>
          <p:nvPr/>
        </p:nvSpPr>
        <p:spPr>
          <a:xfrm>
            <a:off x="718125" y="1355765"/>
            <a:ext cx="89297" cy="228838"/>
          </a:xfrm>
          <a:prstGeom prst="rect">
            <a:avLst/>
          </a:prstGeom>
          <a:noFill/>
          <a:ln/>
        </p:spPr>
        <p:txBody>
          <a:bodyPr wrap="none" lIns="0" tIns="0" rIns="0" bIns="0" rtlCol="0" anchor="t"/>
          <a:lstStyle/>
          <a:p>
            <a:pPr marL="0" indent="0" algn="ctr">
              <a:lnSpc>
                <a:spcPts val="1800"/>
              </a:lnSpc>
              <a:buNone/>
            </a:pPr>
            <a:r>
              <a:rPr lang="en-US" sz="1800" b="1" dirty="0">
                <a:solidFill>
                  <a:srgbClr val="2A2742"/>
                </a:solidFill>
                <a:latin typeface="Outfit" pitchFamily="34" charset="0"/>
                <a:ea typeface="Outfit" pitchFamily="34" charset="-122"/>
                <a:cs typeface="Outfit" pitchFamily="34" charset="-120"/>
              </a:rPr>
              <a:t>1</a:t>
            </a:r>
            <a:endParaRPr lang="en-US" sz="1800" dirty="0"/>
          </a:p>
        </p:txBody>
      </p:sp>
      <p:sp>
        <p:nvSpPr>
          <p:cNvPr id="8" name="Text 5"/>
          <p:cNvSpPr/>
          <p:nvPr/>
        </p:nvSpPr>
        <p:spPr>
          <a:xfrm>
            <a:off x="1601986" y="1279565"/>
            <a:ext cx="1907143" cy="238363"/>
          </a:xfrm>
          <a:prstGeom prst="rect">
            <a:avLst/>
          </a:prstGeom>
          <a:noFill/>
          <a:ln/>
        </p:spPr>
        <p:txBody>
          <a:bodyPr wrap="none" lIns="0" tIns="0" rIns="0" bIns="0" rtlCol="0" anchor="t"/>
          <a:lstStyle/>
          <a:p>
            <a:pPr marL="0" indent="0" algn="l">
              <a:lnSpc>
                <a:spcPts val="1850"/>
              </a:lnSpc>
              <a:buNone/>
            </a:pPr>
            <a:r>
              <a:rPr lang="en-US" sz="1500" b="1" dirty="0">
                <a:solidFill>
                  <a:srgbClr val="2A2742"/>
                </a:solidFill>
                <a:latin typeface="Outfit" pitchFamily="34" charset="0"/>
                <a:ea typeface="Outfit" pitchFamily="34" charset="-122"/>
                <a:cs typeface="Outfit" pitchFamily="34" charset="-120"/>
              </a:rPr>
              <a:t>Logistic Regression</a:t>
            </a:r>
            <a:endParaRPr lang="en-US" sz="1500" dirty="0"/>
          </a:p>
        </p:txBody>
      </p:sp>
      <p:sp>
        <p:nvSpPr>
          <p:cNvPr id="9" name="Text 6"/>
          <p:cNvSpPr/>
          <p:nvPr/>
        </p:nvSpPr>
        <p:spPr>
          <a:xfrm>
            <a:off x="1601986" y="1609368"/>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Train Accuracy: 97.1%</a:t>
            </a:r>
            <a:endParaRPr lang="en-US" sz="1200" dirty="0"/>
          </a:p>
        </p:txBody>
      </p:sp>
      <p:sp>
        <p:nvSpPr>
          <p:cNvPr id="10" name="Text 7"/>
          <p:cNvSpPr/>
          <p:nvPr/>
        </p:nvSpPr>
        <p:spPr>
          <a:xfrm>
            <a:off x="1601986" y="1944767"/>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Test Accuracy: 96.4%</a:t>
            </a:r>
            <a:endParaRPr lang="en-US" sz="1200" dirty="0"/>
          </a:p>
        </p:txBody>
      </p:sp>
      <p:sp>
        <p:nvSpPr>
          <p:cNvPr id="11" name="Shape 8"/>
          <p:cNvSpPr/>
          <p:nvPr/>
        </p:nvSpPr>
        <p:spPr>
          <a:xfrm>
            <a:off x="911602" y="2825472"/>
            <a:ext cx="533995" cy="22860"/>
          </a:xfrm>
          <a:prstGeom prst="roundRect">
            <a:avLst>
              <a:gd name="adj" fmla="val 280326"/>
            </a:avLst>
          </a:prstGeom>
          <a:solidFill>
            <a:srgbClr val="BDB8DF"/>
          </a:solidFill>
          <a:ln/>
        </p:spPr>
      </p:sp>
      <p:sp>
        <p:nvSpPr>
          <p:cNvPr id="12" name="Shape 9"/>
          <p:cNvSpPr/>
          <p:nvPr/>
        </p:nvSpPr>
        <p:spPr>
          <a:xfrm>
            <a:off x="591205" y="2665333"/>
            <a:ext cx="343257" cy="343257"/>
          </a:xfrm>
          <a:prstGeom prst="roundRect">
            <a:avLst>
              <a:gd name="adj" fmla="val 18669"/>
            </a:avLst>
          </a:prstGeom>
          <a:solidFill>
            <a:srgbClr val="E9E6FA"/>
          </a:solidFill>
          <a:ln w="7620">
            <a:solidFill>
              <a:srgbClr val="BDB8DF"/>
            </a:solidFill>
            <a:prstDash val="solid"/>
          </a:ln>
        </p:spPr>
      </p:sp>
      <p:sp>
        <p:nvSpPr>
          <p:cNvPr id="13" name="Text 10"/>
          <p:cNvSpPr/>
          <p:nvPr/>
        </p:nvSpPr>
        <p:spPr>
          <a:xfrm>
            <a:off x="696932" y="2722483"/>
            <a:ext cx="131802" cy="228838"/>
          </a:xfrm>
          <a:prstGeom prst="rect">
            <a:avLst/>
          </a:prstGeom>
          <a:noFill/>
          <a:ln/>
        </p:spPr>
        <p:txBody>
          <a:bodyPr wrap="none" lIns="0" tIns="0" rIns="0" bIns="0" rtlCol="0" anchor="t"/>
          <a:lstStyle/>
          <a:p>
            <a:pPr marL="0" indent="0" algn="ctr">
              <a:lnSpc>
                <a:spcPts val="1800"/>
              </a:lnSpc>
              <a:buNone/>
            </a:pPr>
            <a:r>
              <a:rPr lang="en-US" sz="1800" b="1" dirty="0">
                <a:solidFill>
                  <a:srgbClr val="2A2742"/>
                </a:solidFill>
                <a:latin typeface="Outfit" pitchFamily="34" charset="0"/>
                <a:ea typeface="Outfit" pitchFamily="34" charset="-122"/>
                <a:cs typeface="Outfit" pitchFamily="34" charset="-120"/>
              </a:rPr>
              <a:t>2</a:t>
            </a:r>
            <a:endParaRPr lang="en-US" sz="1800" dirty="0"/>
          </a:p>
        </p:txBody>
      </p:sp>
      <p:sp>
        <p:nvSpPr>
          <p:cNvPr id="14" name="Text 11"/>
          <p:cNvSpPr/>
          <p:nvPr/>
        </p:nvSpPr>
        <p:spPr>
          <a:xfrm>
            <a:off x="1601986" y="2646283"/>
            <a:ext cx="2248733" cy="238363"/>
          </a:xfrm>
          <a:prstGeom prst="rect">
            <a:avLst/>
          </a:prstGeom>
          <a:noFill/>
          <a:ln/>
        </p:spPr>
        <p:txBody>
          <a:bodyPr wrap="none" lIns="0" tIns="0" rIns="0" bIns="0" rtlCol="0" anchor="t"/>
          <a:lstStyle/>
          <a:p>
            <a:pPr marL="0" indent="0" algn="l">
              <a:lnSpc>
                <a:spcPts val="1850"/>
              </a:lnSpc>
              <a:buNone/>
            </a:pPr>
            <a:r>
              <a:rPr lang="en-US" sz="1500" b="1" dirty="0">
                <a:solidFill>
                  <a:srgbClr val="2A2742"/>
                </a:solidFill>
                <a:latin typeface="Outfit" pitchFamily="34" charset="0"/>
                <a:ea typeface="Outfit" pitchFamily="34" charset="-122"/>
                <a:cs typeface="Outfit" pitchFamily="34" charset="-120"/>
              </a:rPr>
              <a:t>Support Vector Classifier</a:t>
            </a:r>
            <a:endParaRPr lang="en-US" sz="1500" dirty="0"/>
          </a:p>
        </p:txBody>
      </p:sp>
      <p:sp>
        <p:nvSpPr>
          <p:cNvPr id="15" name="Text 12"/>
          <p:cNvSpPr/>
          <p:nvPr/>
        </p:nvSpPr>
        <p:spPr>
          <a:xfrm>
            <a:off x="1601986" y="2976086"/>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Train Accuracy: </a:t>
            </a:r>
            <a:r>
              <a:rPr lang="en-US" sz="1200" dirty="0" smtClean="0">
                <a:solidFill>
                  <a:srgbClr val="2A2742"/>
                </a:solidFill>
                <a:latin typeface="Arimo" pitchFamily="34" charset="0"/>
                <a:ea typeface="Arimo" pitchFamily="34" charset="-122"/>
                <a:cs typeface="Arimo" pitchFamily="34" charset="-120"/>
              </a:rPr>
              <a:t>97.77%</a:t>
            </a:r>
            <a:endParaRPr lang="en-US" sz="1200" dirty="0"/>
          </a:p>
        </p:txBody>
      </p:sp>
      <p:sp>
        <p:nvSpPr>
          <p:cNvPr id="16" name="Text 13"/>
          <p:cNvSpPr/>
          <p:nvPr/>
        </p:nvSpPr>
        <p:spPr>
          <a:xfrm>
            <a:off x="1601986" y="3311485"/>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Test Accuracy: </a:t>
            </a:r>
            <a:r>
              <a:rPr lang="en-US" sz="1200" dirty="0" smtClean="0">
                <a:solidFill>
                  <a:srgbClr val="2A2742"/>
                </a:solidFill>
                <a:latin typeface="Arimo" pitchFamily="34" charset="0"/>
                <a:ea typeface="Arimo" pitchFamily="34" charset="-122"/>
                <a:cs typeface="Arimo" pitchFamily="34" charset="-120"/>
              </a:rPr>
              <a:t>96.50%</a:t>
            </a:r>
            <a:endParaRPr lang="en-US" sz="1200" dirty="0"/>
          </a:p>
        </p:txBody>
      </p:sp>
      <p:sp>
        <p:nvSpPr>
          <p:cNvPr id="17" name="Shape 14"/>
          <p:cNvSpPr/>
          <p:nvPr/>
        </p:nvSpPr>
        <p:spPr>
          <a:xfrm>
            <a:off x="911602" y="4192191"/>
            <a:ext cx="533995" cy="22860"/>
          </a:xfrm>
          <a:prstGeom prst="roundRect">
            <a:avLst>
              <a:gd name="adj" fmla="val 280326"/>
            </a:avLst>
          </a:prstGeom>
          <a:solidFill>
            <a:srgbClr val="BDB8DF"/>
          </a:solidFill>
          <a:ln/>
        </p:spPr>
      </p:sp>
      <p:sp>
        <p:nvSpPr>
          <p:cNvPr id="18" name="Shape 15"/>
          <p:cNvSpPr/>
          <p:nvPr/>
        </p:nvSpPr>
        <p:spPr>
          <a:xfrm>
            <a:off x="591205" y="4032052"/>
            <a:ext cx="343257" cy="343257"/>
          </a:xfrm>
          <a:prstGeom prst="roundRect">
            <a:avLst>
              <a:gd name="adj" fmla="val 18669"/>
            </a:avLst>
          </a:prstGeom>
          <a:solidFill>
            <a:srgbClr val="E9E6FA"/>
          </a:solidFill>
          <a:ln w="7620">
            <a:solidFill>
              <a:srgbClr val="BDB8DF"/>
            </a:solidFill>
            <a:prstDash val="solid"/>
          </a:ln>
        </p:spPr>
      </p:sp>
      <p:sp>
        <p:nvSpPr>
          <p:cNvPr id="19" name="Text 16"/>
          <p:cNvSpPr/>
          <p:nvPr/>
        </p:nvSpPr>
        <p:spPr>
          <a:xfrm>
            <a:off x="697647" y="4089202"/>
            <a:ext cx="130254" cy="228838"/>
          </a:xfrm>
          <a:prstGeom prst="rect">
            <a:avLst/>
          </a:prstGeom>
          <a:noFill/>
          <a:ln/>
        </p:spPr>
        <p:txBody>
          <a:bodyPr wrap="none" lIns="0" tIns="0" rIns="0" bIns="0" rtlCol="0" anchor="t"/>
          <a:lstStyle/>
          <a:p>
            <a:pPr marL="0" indent="0" algn="ctr">
              <a:lnSpc>
                <a:spcPts val="1800"/>
              </a:lnSpc>
              <a:buNone/>
            </a:pPr>
            <a:r>
              <a:rPr lang="en-US" sz="1800" b="1" dirty="0">
                <a:solidFill>
                  <a:srgbClr val="2A2742"/>
                </a:solidFill>
                <a:latin typeface="Outfit" pitchFamily="34" charset="0"/>
                <a:ea typeface="Outfit" pitchFamily="34" charset="-122"/>
                <a:cs typeface="Outfit" pitchFamily="34" charset="-120"/>
              </a:rPr>
              <a:t>3</a:t>
            </a:r>
            <a:endParaRPr lang="en-US" sz="1800" dirty="0"/>
          </a:p>
        </p:txBody>
      </p:sp>
      <p:sp>
        <p:nvSpPr>
          <p:cNvPr id="20" name="Text 17"/>
          <p:cNvSpPr/>
          <p:nvPr/>
        </p:nvSpPr>
        <p:spPr>
          <a:xfrm>
            <a:off x="1601986" y="4013002"/>
            <a:ext cx="1907143" cy="238363"/>
          </a:xfrm>
          <a:prstGeom prst="rect">
            <a:avLst/>
          </a:prstGeom>
          <a:noFill/>
          <a:ln/>
        </p:spPr>
        <p:txBody>
          <a:bodyPr wrap="none" lIns="0" tIns="0" rIns="0" bIns="0" rtlCol="0" anchor="t"/>
          <a:lstStyle/>
          <a:p>
            <a:pPr marL="0" indent="0" algn="l">
              <a:lnSpc>
                <a:spcPts val="1850"/>
              </a:lnSpc>
              <a:buNone/>
            </a:pPr>
            <a:r>
              <a:rPr lang="en-US" sz="1500" b="1" dirty="0">
                <a:solidFill>
                  <a:srgbClr val="2A2742"/>
                </a:solidFill>
                <a:latin typeface="Outfit" pitchFamily="34" charset="0"/>
                <a:ea typeface="Outfit" pitchFamily="34" charset="-122"/>
                <a:cs typeface="Outfit" pitchFamily="34" charset="-120"/>
              </a:rPr>
              <a:t>Decision Tree</a:t>
            </a:r>
            <a:endParaRPr lang="en-US" sz="1500" dirty="0"/>
          </a:p>
        </p:txBody>
      </p:sp>
      <p:sp>
        <p:nvSpPr>
          <p:cNvPr id="21" name="Text 18"/>
          <p:cNvSpPr/>
          <p:nvPr/>
        </p:nvSpPr>
        <p:spPr>
          <a:xfrm>
            <a:off x="1601986" y="4342805"/>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Train Accuracy: </a:t>
            </a:r>
            <a:r>
              <a:rPr lang="en-US" sz="1200" dirty="0" smtClean="0">
                <a:solidFill>
                  <a:srgbClr val="2A2742"/>
                </a:solidFill>
                <a:latin typeface="Arimo" pitchFamily="34" charset="0"/>
                <a:ea typeface="Arimo" pitchFamily="34" charset="-122"/>
                <a:cs typeface="Arimo" pitchFamily="34" charset="-120"/>
              </a:rPr>
              <a:t>98.42%</a:t>
            </a:r>
            <a:endParaRPr lang="en-US" sz="1200" dirty="0"/>
          </a:p>
        </p:txBody>
      </p:sp>
      <p:sp>
        <p:nvSpPr>
          <p:cNvPr id="22" name="Text 19"/>
          <p:cNvSpPr/>
          <p:nvPr/>
        </p:nvSpPr>
        <p:spPr>
          <a:xfrm>
            <a:off x="1601986" y="4678204"/>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Test Accuracy: </a:t>
            </a:r>
            <a:r>
              <a:rPr lang="en-US" sz="1200" dirty="0" smtClean="0">
                <a:solidFill>
                  <a:srgbClr val="2A2742"/>
                </a:solidFill>
                <a:latin typeface="Arimo" pitchFamily="34" charset="0"/>
                <a:ea typeface="Arimo" pitchFamily="34" charset="-122"/>
                <a:cs typeface="Arimo" pitchFamily="34" charset="-120"/>
              </a:rPr>
              <a:t>96.30%</a:t>
            </a:r>
            <a:endParaRPr lang="en-US" sz="1200" dirty="0"/>
          </a:p>
        </p:txBody>
      </p:sp>
      <p:sp>
        <p:nvSpPr>
          <p:cNvPr id="23" name="Shape 20"/>
          <p:cNvSpPr/>
          <p:nvPr/>
        </p:nvSpPr>
        <p:spPr>
          <a:xfrm>
            <a:off x="911602" y="5558909"/>
            <a:ext cx="533995" cy="22860"/>
          </a:xfrm>
          <a:prstGeom prst="roundRect">
            <a:avLst>
              <a:gd name="adj" fmla="val 280326"/>
            </a:avLst>
          </a:prstGeom>
          <a:solidFill>
            <a:srgbClr val="BDB8DF"/>
          </a:solidFill>
          <a:ln/>
        </p:spPr>
      </p:sp>
      <p:sp>
        <p:nvSpPr>
          <p:cNvPr id="24" name="Shape 21"/>
          <p:cNvSpPr/>
          <p:nvPr/>
        </p:nvSpPr>
        <p:spPr>
          <a:xfrm>
            <a:off x="591205" y="5398770"/>
            <a:ext cx="343257" cy="343257"/>
          </a:xfrm>
          <a:prstGeom prst="roundRect">
            <a:avLst>
              <a:gd name="adj" fmla="val 18669"/>
            </a:avLst>
          </a:prstGeom>
          <a:solidFill>
            <a:srgbClr val="E9E6FA"/>
          </a:solidFill>
          <a:ln w="7620">
            <a:solidFill>
              <a:srgbClr val="BDB8DF"/>
            </a:solidFill>
            <a:prstDash val="solid"/>
          </a:ln>
        </p:spPr>
      </p:sp>
      <p:sp>
        <p:nvSpPr>
          <p:cNvPr id="25" name="Text 22"/>
          <p:cNvSpPr/>
          <p:nvPr/>
        </p:nvSpPr>
        <p:spPr>
          <a:xfrm>
            <a:off x="692646" y="5455920"/>
            <a:ext cx="140256" cy="228838"/>
          </a:xfrm>
          <a:prstGeom prst="rect">
            <a:avLst/>
          </a:prstGeom>
          <a:noFill/>
          <a:ln/>
        </p:spPr>
        <p:txBody>
          <a:bodyPr wrap="none" lIns="0" tIns="0" rIns="0" bIns="0" rtlCol="0" anchor="t"/>
          <a:lstStyle/>
          <a:p>
            <a:pPr marL="0" indent="0" algn="ctr">
              <a:lnSpc>
                <a:spcPts val="1800"/>
              </a:lnSpc>
              <a:buNone/>
            </a:pPr>
            <a:r>
              <a:rPr lang="en-US" sz="1800" b="1" dirty="0">
                <a:solidFill>
                  <a:srgbClr val="2A2742"/>
                </a:solidFill>
                <a:latin typeface="Outfit" pitchFamily="34" charset="0"/>
                <a:ea typeface="Outfit" pitchFamily="34" charset="-122"/>
                <a:cs typeface="Outfit" pitchFamily="34" charset="-120"/>
              </a:rPr>
              <a:t>4</a:t>
            </a:r>
            <a:endParaRPr lang="en-US" sz="1800" dirty="0"/>
          </a:p>
        </p:txBody>
      </p:sp>
      <p:sp>
        <p:nvSpPr>
          <p:cNvPr id="26" name="Text 23"/>
          <p:cNvSpPr/>
          <p:nvPr/>
        </p:nvSpPr>
        <p:spPr>
          <a:xfrm>
            <a:off x="1601986" y="5379720"/>
            <a:ext cx="1907143" cy="238363"/>
          </a:xfrm>
          <a:prstGeom prst="rect">
            <a:avLst/>
          </a:prstGeom>
          <a:noFill/>
          <a:ln/>
        </p:spPr>
        <p:txBody>
          <a:bodyPr wrap="none" lIns="0" tIns="0" rIns="0" bIns="0" rtlCol="0" anchor="t"/>
          <a:lstStyle/>
          <a:p>
            <a:pPr marL="0" indent="0" algn="l">
              <a:lnSpc>
                <a:spcPts val="1850"/>
              </a:lnSpc>
              <a:buNone/>
            </a:pPr>
            <a:r>
              <a:rPr lang="en-US" sz="1500" b="1" dirty="0">
                <a:solidFill>
                  <a:srgbClr val="2A2742"/>
                </a:solidFill>
                <a:latin typeface="Outfit" pitchFamily="34" charset="0"/>
                <a:ea typeface="Outfit" pitchFamily="34" charset="-122"/>
                <a:cs typeface="Outfit" pitchFamily="34" charset="-120"/>
              </a:rPr>
              <a:t>Random Forest</a:t>
            </a:r>
            <a:endParaRPr lang="en-US" sz="1500" dirty="0"/>
          </a:p>
        </p:txBody>
      </p:sp>
      <p:sp>
        <p:nvSpPr>
          <p:cNvPr id="27" name="Text 24"/>
          <p:cNvSpPr/>
          <p:nvPr/>
        </p:nvSpPr>
        <p:spPr>
          <a:xfrm>
            <a:off x="1601986" y="5709523"/>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Train Accuracy: </a:t>
            </a:r>
            <a:r>
              <a:rPr lang="en-US" sz="1200" dirty="0" smtClean="0">
                <a:solidFill>
                  <a:srgbClr val="2A2742"/>
                </a:solidFill>
                <a:latin typeface="Arimo" pitchFamily="34" charset="0"/>
                <a:ea typeface="Arimo" pitchFamily="34" charset="-122"/>
                <a:cs typeface="Arimo" pitchFamily="34" charset="-120"/>
              </a:rPr>
              <a:t>98.82%</a:t>
            </a:r>
            <a:endParaRPr lang="en-US" sz="1200" dirty="0"/>
          </a:p>
        </p:txBody>
      </p:sp>
      <p:sp>
        <p:nvSpPr>
          <p:cNvPr id="28" name="Text 25"/>
          <p:cNvSpPr/>
          <p:nvPr/>
        </p:nvSpPr>
        <p:spPr>
          <a:xfrm>
            <a:off x="1601986" y="6044922"/>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Test Accuracy: </a:t>
            </a:r>
            <a:r>
              <a:rPr lang="en-US" sz="1200" dirty="0" smtClean="0">
                <a:solidFill>
                  <a:srgbClr val="2A2742"/>
                </a:solidFill>
                <a:latin typeface="Arimo" pitchFamily="34" charset="0"/>
                <a:ea typeface="Arimo" pitchFamily="34" charset="-122"/>
                <a:cs typeface="Arimo" pitchFamily="34" charset="-120"/>
              </a:rPr>
              <a:t>96.90%</a:t>
            </a:r>
            <a:endParaRPr lang="en-US" sz="1200" dirty="0"/>
          </a:p>
        </p:txBody>
      </p:sp>
      <p:sp>
        <p:nvSpPr>
          <p:cNvPr id="29" name="Shape 26"/>
          <p:cNvSpPr/>
          <p:nvPr/>
        </p:nvSpPr>
        <p:spPr>
          <a:xfrm>
            <a:off x="911602" y="6925628"/>
            <a:ext cx="533995" cy="22860"/>
          </a:xfrm>
          <a:prstGeom prst="roundRect">
            <a:avLst>
              <a:gd name="adj" fmla="val 280326"/>
            </a:avLst>
          </a:prstGeom>
          <a:solidFill>
            <a:srgbClr val="BDB8DF"/>
          </a:solidFill>
          <a:ln/>
        </p:spPr>
      </p:sp>
      <p:sp>
        <p:nvSpPr>
          <p:cNvPr id="30" name="Shape 27"/>
          <p:cNvSpPr/>
          <p:nvPr/>
        </p:nvSpPr>
        <p:spPr>
          <a:xfrm>
            <a:off x="591205" y="6765488"/>
            <a:ext cx="343257" cy="343257"/>
          </a:xfrm>
          <a:prstGeom prst="roundRect">
            <a:avLst>
              <a:gd name="adj" fmla="val 18669"/>
            </a:avLst>
          </a:prstGeom>
          <a:solidFill>
            <a:srgbClr val="E9E6FA"/>
          </a:solidFill>
          <a:ln w="7620">
            <a:solidFill>
              <a:srgbClr val="BDB8DF"/>
            </a:solidFill>
            <a:prstDash val="solid"/>
          </a:ln>
        </p:spPr>
      </p:sp>
      <p:sp>
        <p:nvSpPr>
          <p:cNvPr id="31" name="Text 28"/>
          <p:cNvSpPr/>
          <p:nvPr/>
        </p:nvSpPr>
        <p:spPr>
          <a:xfrm>
            <a:off x="697766" y="6822638"/>
            <a:ext cx="130016" cy="228838"/>
          </a:xfrm>
          <a:prstGeom prst="rect">
            <a:avLst/>
          </a:prstGeom>
          <a:noFill/>
          <a:ln/>
        </p:spPr>
        <p:txBody>
          <a:bodyPr wrap="none" lIns="0" tIns="0" rIns="0" bIns="0" rtlCol="0" anchor="t"/>
          <a:lstStyle/>
          <a:p>
            <a:pPr marL="0" indent="0" algn="ctr">
              <a:lnSpc>
                <a:spcPts val="1800"/>
              </a:lnSpc>
              <a:buNone/>
            </a:pPr>
            <a:r>
              <a:rPr lang="en-US" sz="1800" b="1" dirty="0">
                <a:solidFill>
                  <a:srgbClr val="2A2742"/>
                </a:solidFill>
                <a:latin typeface="Outfit" pitchFamily="34" charset="0"/>
                <a:ea typeface="Outfit" pitchFamily="34" charset="-122"/>
                <a:cs typeface="Outfit" pitchFamily="34" charset="-120"/>
              </a:rPr>
              <a:t>5</a:t>
            </a:r>
            <a:endParaRPr lang="en-US" sz="1800" dirty="0"/>
          </a:p>
        </p:txBody>
      </p:sp>
      <p:sp>
        <p:nvSpPr>
          <p:cNvPr id="32" name="Text 29"/>
          <p:cNvSpPr/>
          <p:nvPr/>
        </p:nvSpPr>
        <p:spPr>
          <a:xfrm>
            <a:off x="1601986" y="6746438"/>
            <a:ext cx="1907143" cy="238363"/>
          </a:xfrm>
          <a:prstGeom prst="rect">
            <a:avLst/>
          </a:prstGeom>
          <a:noFill/>
          <a:ln/>
        </p:spPr>
        <p:txBody>
          <a:bodyPr wrap="none" lIns="0" tIns="0" rIns="0" bIns="0" rtlCol="0" anchor="t"/>
          <a:lstStyle/>
          <a:p>
            <a:pPr marL="0" indent="0" algn="l">
              <a:lnSpc>
                <a:spcPts val="1850"/>
              </a:lnSpc>
              <a:buNone/>
            </a:pPr>
            <a:r>
              <a:rPr lang="en-US" sz="1500" b="1" dirty="0">
                <a:solidFill>
                  <a:srgbClr val="2A2742"/>
                </a:solidFill>
                <a:latin typeface="Outfit" pitchFamily="34" charset="0"/>
                <a:ea typeface="Outfit" pitchFamily="34" charset="-122"/>
                <a:cs typeface="Outfit" pitchFamily="34" charset="-120"/>
              </a:rPr>
              <a:t>ANN</a:t>
            </a:r>
            <a:endParaRPr lang="en-US" sz="1500" dirty="0"/>
          </a:p>
        </p:txBody>
      </p:sp>
      <p:sp>
        <p:nvSpPr>
          <p:cNvPr id="33" name="Text 30"/>
          <p:cNvSpPr/>
          <p:nvPr/>
        </p:nvSpPr>
        <p:spPr>
          <a:xfrm>
            <a:off x="1601986" y="7076242"/>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Train Accuracy: </a:t>
            </a:r>
            <a:r>
              <a:rPr lang="en-US" sz="1200" dirty="0" smtClean="0">
                <a:solidFill>
                  <a:srgbClr val="2A2742"/>
                </a:solidFill>
                <a:latin typeface="Arimo" pitchFamily="34" charset="0"/>
                <a:ea typeface="Arimo" pitchFamily="34" charset="-122"/>
                <a:cs typeface="Arimo" pitchFamily="34" charset="-120"/>
              </a:rPr>
              <a:t>97.54%</a:t>
            </a:r>
            <a:endParaRPr lang="en-US" sz="1200" dirty="0"/>
          </a:p>
        </p:txBody>
      </p:sp>
      <p:sp>
        <p:nvSpPr>
          <p:cNvPr id="34" name="Text 31"/>
          <p:cNvSpPr/>
          <p:nvPr/>
        </p:nvSpPr>
        <p:spPr>
          <a:xfrm>
            <a:off x="1601986" y="7411641"/>
            <a:ext cx="5179219" cy="243959"/>
          </a:xfrm>
          <a:prstGeom prst="rect">
            <a:avLst/>
          </a:prstGeom>
          <a:noFill/>
          <a:ln/>
        </p:spPr>
        <p:txBody>
          <a:bodyPr wrap="none" lIns="0" tIns="0" rIns="0" bIns="0" rtlCol="0" anchor="t"/>
          <a:lstStyle/>
          <a:p>
            <a:pPr marL="0" indent="0" algn="l">
              <a:lnSpc>
                <a:spcPts val="1900"/>
              </a:lnSpc>
              <a:buNone/>
            </a:pPr>
            <a:r>
              <a:rPr lang="en-US" sz="1200" dirty="0">
                <a:solidFill>
                  <a:srgbClr val="2A2742"/>
                </a:solidFill>
                <a:latin typeface="Arimo" pitchFamily="34" charset="0"/>
                <a:ea typeface="Arimo" pitchFamily="34" charset="-122"/>
                <a:cs typeface="Arimo" pitchFamily="34" charset="-120"/>
              </a:rPr>
              <a:t>Test Accuracy: </a:t>
            </a:r>
            <a:r>
              <a:rPr lang="en-US" sz="1200" dirty="0" smtClean="0">
                <a:solidFill>
                  <a:srgbClr val="2A2742"/>
                </a:solidFill>
                <a:latin typeface="Arimo" pitchFamily="34" charset="0"/>
                <a:ea typeface="Arimo" pitchFamily="34" charset="-122"/>
                <a:cs typeface="Arimo" pitchFamily="34" charset="-120"/>
              </a:rPr>
              <a:t>96.80%</a:t>
            </a:r>
            <a:endParaRPr lang="en-US" sz="1200"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19180"/>
            <a:ext cx="8700849"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pitchFamily="34" charset="0"/>
                <a:ea typeface="Outfit" pitchFamily="34" charset="-122"/>
                <a:cs typeface="Outfit" pitchFamily="34" charset="-120"/>
              </a:rPr>
              <a:t>Conclusion and Future Directions</a:t>
            </a:r>
            <a:endParaRPr lang="en-US" sz="4450" dirty="0"/>
          </a:p>
        </p:txBody>
      </p:sp>
      <p:sp>
        <p:nvSpPr>
          <p:cNvPr id="4" name="Text 1"/>
          <p:cNvSpPr/>
          <p:nvPr/>
        </p:nvSpPr>
        <p:spPr>
          <a:xfrm>
            <a:off x="793790" y="4968121"/>
            <a:ext cx="13042821" cy="217741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We successfully developed a gender classification system using machine learning and deep learning models, achieving high accuracy and performance. We plan to explore advanced techniques, including transfer learning and adversarial learning, to further enhance model performance and address potential biases. Furthermore, we aim to investigate the impact of data augmentation and feature engineering on model performance, potentially leading to even more robust and accurate predictions. This research opens doors for future applications in various fields, including healthcare, education, and social science, with the potential to contribute to a more inclusive and equitable society.</a:t>
            </a:r>
            <a:endParaRPr lang="en-US" sz="175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198840"/>
            <a:ext cx="8604409"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pitchFamily="34" charset="0"/>
                <a:ea typeface="Outfit" pitchFamily="34" charset="-122"/>
                <a:cs typeface="Outfit" pitchFamily="34" charset="-120"/>
              </a:rPr>
              <a:t>Gender Classification: Overview</a:t>
            </a:r>
            <a:endParaRPr lang="en-US" sz="4450" dirty="0"/>
          </a:p>
        </p:txBody>
      </p:sp>
      <p:sp>
        <p:nvSpPr>
          <p:cNvPr id="3" name="Text 1"/>
          <p:cNvSpPr/>
          <p:nvPr/>
        </p:nvSpPr>
        <p:spPr>
          <a:xfrm>
            <a:off x="793790" y="2451854"/>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Gender classification is the process of identifying an individual's gender based on various factors. This task has numerous applications, ranging from targeted marketing to personalized healthcare experiences.</a:t>
            </a:r>
            <a:endParaRPr lang="en-US" sz="1750" dirty="0"/>
          </a:p>
        </p:txBody>
      </p:sp>
      <p:sp>
        <p:nvSpPr>
          <p:cNvPr id="4" name="Text 2"/>
          <p:cNvSpPr/>
          <p:nvPr/>
        </p:nvSpPr>
        <p:spPr>
          <a:xfrm>
            <a:off x="793790" y="410753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Predictive models use algorithms trained on datasets containing information about individuals' genders and associated features. These models learn the relationship between features and gender, enabling them to predict gender based on new data.</a:t>
            </a:r>
            <a:endParaRPr lang="en-US" sz="1750" dirty="0"/>
          </a:p>
        </p:txBody>
      </p:sp>
      <p:pic>
        <p:nvPicPr>
          <p:cNvPr id="5" name="Image 0" descr="preencoded.png"/>
          <p:cNvPicPr>
            <a:picLocks noChangeAspect="1"/>
          </p:cNvPicPr>
          <p:nvPr/>
        </p:nvPicPr>
        <p:blipFill>
          <a:blip r:embed="rId3"/>
          <a:stretch>
            <a:fillRect/>
          </a:stretch>
        </p:blipFill>
        <p:spPr>
          <a:xfrm>
            <a:off x="7599521" y="2502932"/>
            <a:ext cx="6244709" cy="4272677"/>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065020"/>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pitchFamily="34" charset="0"/>
                <a:ea typeface="Outfit" pitchFamily="34" charset="-122"/>
                <a:cs typeface="Outfit" pitchFamily="34" charset="-120"/>
              </a:rPr>
              <a:t>Data Collection</a:t>
            </a:r>
            <a:endParaRPr lang="en-US" sz="4450" dirty="0"/>
          </a:p>
        </p:txBody>
      </p:sp>
      <p:sp>
        <p:nvSpPr>
          <p:cNvPr id="4" name="Text 1"/>
          <p:cNvSpPr/>
          <p:nvPr/>
        </p:nvSpPr>
        <p:spPr>
          <a:xfrm>
            <a:off x="793790" y="3113961"/>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The dataset used for gender classification was sourced from Kaggle. It contains information about individuals, including their gender, age, height, weight, and other relevant features.</a:t>
            </a:r>
            <a:endParaRPr lang="en-US" sz="1750" dirty="0"/>
          </a:p>
        </p:txBody>
      </p:sp>
      <p:sp>
        <p:nvSpPr>
          <p:cNvPr id="5" name="Text 2"/>
          <p:cNvSpPr/>
          <p:nvPr/>
        </p:nvSpPr>
        <p:spPr>
          <a:xfrm>
            <a:off x="793790" y="4457819"/>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This dataset provides valuable insights into the relationships between these features and an individual's gender. It serves as the foundation for building and evaluating predictive models.</a:t>
            </a:r>
            <a:endParaRPr lang="en-US" sz="1750" dirty="0"/>
          </a:p>
        </p:txBody>
      </p:sp>
      <p:sp>
        <p:nvSpPr>
          <p:cNvPr id="6" name="Text 3"/>
          <p:cNvSpPr/>
          <p:nvPr/>
        </p:nvSpPr>
        <p:spPr>
          <a:xfrm>
            <a:off x="793790" y="5801678"/>
            <a:ext cx="7556421" cy="362903"/>
          </a:xfrm>
          <a:prstGeom prst="rect">
            <a:avLst/>
          </a:prstGeom>
          <a:noFill/>
          <a:ln/>
        </p:spPr>
        <p:txBody>
          <a:bodyPr wrap="none" lIns="0" tIns="0" rIns="0" bIns="0" rtlCol="0" anchor="t"/>
          <a:lstStyle/>
          <a:p>
            <a:pPr marL="0" indent="0">
              <a:lnSpc>
                <a:spcPts val="2850"/>
              </a:lnSpc>
              <a:buNone/>
            </a:pPr>
            <a:r>
              <a:rPr lang="en-US" sz="1750" u="sng" dirty="0">
                <a:solidFill>
                  <a:srgbClr val="5E4CE6"/>
                </a:solidFill>
                <a:latin typeface="Arimo" pitchFamily="34" charset="0"/>
                <a:ea typeface="Arimo" pitchFamily="34" charset="-122"/>
                <a:cs typeface="Arimo" pitchFamily="34" charset="-120"/>
                <a:hlinkClick r:id="rId4">
                  <a:extLst>
                    <a:ext uri="{A12FA001-AC4F-418D-AE19-62706E023703}">
                      <ahyp:hlinkClr xmlns:ahyp="http://schemas.microsoft.com/office/drawing/2018/hyperlinkcolor" xmlns="" val="tx"/>
                    </a:ext>
                  </a:extLst>
                </a:hlinkClick>
              </a:rPr>
              <a:t>This is the link to the dataset.</a:t>
            </a:r>
            <a:endParaRPr lang="en-US" sz="17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64607" y="981670"/>
            <a:ext cx="7368421" cy="593288"/>
          </a:xfrm>
          <a:prstGeom prst="rect">
            <a:avLst/>
          </a:prstGeom>
          <a:noFill/>
          <a:ln/>
        </p:spPr>
        <p:txBody>
          <a:bodyPr wrap="none" lIns="0" tIns="0" rIns="0" bIns="0" rtlCol="0" anchor="t"/>
          <a:lstStyle/>
          <a:p>
            <a:pPr marL="0" indent="0">
              <a:lnSpc>
                <a:spcPts val="4650"/>
              </a:lnSpc>
              <a:buNone/>
            </a:pPr>
            <a:r>
              <a:rPr lang="en-US" sz="3700" b="1" dirty="0">
                <a:solidFill>
                  <a:srgbClr val="231971"/>
                </a:solidFill>
                <a:latin typeface="Outfit" pitchFamily="34" charset="0"/>
                <a:ea typeface="Outfit" pitchFamily="34" charset="-122"/>
                <a:cs typeface="Outfit" pitchFamily="34" charset="-120"/>
              </a:rPr>
              <a:t>Data Preprocessing and Cleaning</a:t>
            </a:r>
            <a:endParaRPr lang="en-US" sz="3700" dirty="0"/>
          </a:p>
        </p:txBody>
      </p:sp>
      <p:sp>
        <p:nvSpPr>
          <p:cNvPr id="4" name="Shape 1"/>
          <p:cNvSpPr/>
          <p:nvPr/>
        </p:nvSpPr>
        <p:spPr>
          <a:xfrm>
            <a:off x="664607" y="2073354"/>
            <a:ext cx="427196" cy="427196"/>
          </a:xfrm>
          <a:prstGeom prst="roundRect">
            <a:avLst>
              <a:gd name="adj" fmla="val 18670"/>
            </a:avLst>
          </a:prstGeom>
          <a:solidFill>
            <a:srgbClr val="E9E6FA"/>
          </a:solidFill>
          <a:ln w="7620">
            <a:solidFill>
              <a:srgbClr val="BDB8DF"/>
            </a:solidFill>
            <a:prstDash val="solid"/>
          </a:ln>
        </p:spPr>
      </p:sp>
      <p:sp>
        <p:nvSpPr>
          <p:cNvPr id="5" name="Text 2"/>
          <p:cNvSpPr/>
          <p:nvPr/>
        </p:nvSpPr>
        <p:spPr>
          <a:xfrm>
            <a:off x="822603" y="2144554"/>
            <a:ext cx="111085" cy="284798"/>
          </a:xfrm>
          <a:prstGeom prst="rect">
            <a:avLst/>
          </a:prstGeom>
          <a:noFill/>
          <a:ln/>
        </p:spPr>
        <p:txBody>
          <a:bodyPr wrap="none" lIns="0" tIns="0" rIns="0" bIns="0" rtlCol="0" anchor="t"/>
          <a:lstStyle/>
          <a:p>
            <a:pPr marL="0" indent="0" algn="ctr">
              <a:lnSpc>
                <a:spcPts val="2200"/>
              </a:lnSpc>
              <a:buNone/>
            </a:pPr>
            <a:r>
              <a:rPr lang="en-US" sz="2200" b="1" dirty="0">
                <a:solidFill>
                  <a:srgbClr val="2A2742"/>
                </a:solidFill>
                <a:latin typeface="Outfit" pitchFamily="34" charset="0"/>
                <a:ea typeface="Outfit" pitchFamily="34" charset="-122"/>
                <a:cs typeface="Outfit" pitchFamily="34" charset="-120"/>
              </a:rPr>
              <a:t>1</a:t>
            </a:r>
            <a:endParaRPr lang="en-US" sz="2200" dirty="0"/>
          </a:p>
        </p:txBody>
      </p:sp>
      <p:sp>
        <p:nvSpPr>
          <p:cNvPr id="6" name="Text 3"/>
          <p:cNvSpPr/>
          <p:nvPr/>
        </p:nvSpPr>
        <p:spPr>
          <a:xfrm>
            <a:off x="1281589" y="2073354"/>
            <a:ext cx="2373630" cy="296704"/>
          </a:xfrm>
          <a:prstGeom prst="rect">
            <a:avLst/>
          </a:prstGeom>
          <a:noFill/>
          <a:ln/>
        </p:spPr>
        <p:txBody>
          <a:bodyPr wrap="none" lIns="0" tIns="0" rIns="0" bIns="0" rtlCol="0" anchor="t"/>
          <a:lstStyle/>
          <a:p>
            <a:pPr marL="0" indent="0">
              <a:lnSpc>
                <a:spcPts val="2300"/>
              </a:lnSpc>
              <a:buNone/>
            </a:pPr>
            <a:r>
              <a:rPr lang="en-US" sz="1850" b="1" dirty="0">
                <a:solidFill>
                  <a:srgbClr val="2A2742"/>
                </a:solidFill>
                <a:latin typeface="Outfit" pitchFamily="34" charset="0"/>
                <a:ea typeface="Outfit" pitchFamily="34" charset="-122"/>
                <a:cs typeface="Outfit" pitchFamily="34" charset="-120"/>
              </a:rPr>
              <a:t>Data Loading</a:t>
            </a:r>
            <a:endParaRPr lang="en-US" sz="1850" dirty="0"/>
          </a:p>
        </p:txBody>
      </p:sp>
      <p:sp>
        <p:nvSpPr>
          <p:cNvPr id="7" name="Text 4"/>
          <p:cNvSpPr/>
          <p:nvPr/>
        </p:nvSpPr>
        <p:spPr>
          <a:xfrm>
            <a:off x="1281589" y="2483882"/>
            <a:ext cx="3195518" cy="1215390"/>
          </a:xfrm>
          <a:prstGeom prst="rect">
            <a:avLst/>
          </a:prstGeom>
          <a:noFill/>
          <a:ln/>
        </p:spPr>
        <p:txBody>
          <a:bodyPr wrap="squar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We began by loading the dataset into our environment, preprocessing the data to handle any missing values and preparing it for model training.</a:t>
            </a:r>
            <a:endParaRPr lang="en-US" sz="1450" dirty="0"/>
          </a:p>
        </p:txBody>
      </p:sp>
      <p:sp>
        <p:nvSpPr>
          <p:cNvPr id="8" name="Shape 5"/>
          <p:cNvSpPr/>
          <p:nvPr/>
        </p:nvSpPr>
        <p:spPr>
          <a:xfrm>
            <a:off x="4666893" y="2073354"/>
            <a:ext cx="427196" cy="427196"/>
          </a:xfrm>
          <a:prstGeom prst="roundRect">
            <a:avLst>
              <a:gd name="adj" fmla="val 18670"/>
            </a:avLst>
          </a:prstGeom>
          <a:solidFill>
            <a:srgbClr val="E9E6FA"/>
          </a:solidFill>
          <a:ln w="7620">
            <a:solidFill>
              <a:srgbClr val="BDB8DF"/>
            </a:solidFill>
            <a:prstDash val="solid"/>
          </a:ln>
        </p:spPr>
      </p:sp>
      <p:sp>
        <p:nvSpPr>
          <p:cNvPr id="9" name="Text 6"/>
          <p:cNvSpPr/>
          <p:nvPr/>
        </p:nvSpPr>
        <p:spPr>
          <a:xfrm>
            <a:off x="4798457" y="2144554"/>
            <a:ext cx="164068" cy="284798"/>
          </a:xfrm>
          <a:prstGeom prst="rect">
            <a:avLst/>
          </a:prstGeom>
          <a:noFill/>
          <a:ln/>
        </p:spPr>
        <p:txBody>
          <a:bodyPr wrap="none" lIns="0" tIns="0" rIns="0" bIns="0" rtlCol="0" anchor="t"/>
          <a:lstStyle/>
          <a:p>
            <a:pPr marL="0" indent="0" algn="ctr">
              <a:lnSpc>
                <a:spcPts val="2200"/>
              </a:lnSpc>
              <a:buNone/>
            </a:pPr>
            <a:r>
              <a:rPr lang="en-US" sz="2200" b="1" dirty="0">
                <a:solidFill>
                  <a:srgbClr val="2A2742"/>
                </a:solidFill>
                <a:latin typeface="Outfit" pitchFamily="34" charset="0"/>
                <a:ea typeface="Outfit" pitchFamily="34" charset="-122"/>
                <a:cs typeface="Outfit" pitchFamily="34" charset="-120"/>
              </a:rPr>
              <a:t>2</a:t>
            </a:r>
            <a:endParaRPr lang="en-US" sz="2200" dirty="0"/>
          </a:p>
        </p:txBody>
      </p:sp>
      <p:sp>
        <p:nvSpPr>
          <p:cNvPr id="10" name="Text 7"/>
          <p:cNvSpPr/>
          <p:nvPr/>
        </p:nvSpPr>
        <p:spPr>
          <a:xfrm>
            <a:off x="5283875" y="2073354"/>
            <a:ext cx="2373630" cy="296704"/>
          </a:xfrm>
          <a:prstGeom prst="rect">
            <a:avLst/>
          </a:prstGeom>
          <a:noFill/>
          <a:ln/>
        </p:spPr>
        <p:txBody>
          <a:bodyPr wrap="none" lIns="0" tIns="0" rIns="0" bIns="0" rtlCol="0" anchor="t"/>
          <a:lstStyle/>
          <a:p>
            <a:pPr marL="0" indent="0">
              <a:lnSpc>
                <a:spcPts val="2300"/>
              </a:lnSpc>
              <a:buNone/>
            </a:pPr>
            <a:r>
              <a:rPr lang="en-US" sz="1850" b="1" dirty="0">
                <a:solidFill>
                  <a:srgbClr val="2A2742"/>
                </a:solidFill>
                <a:latin typeface="Outfit" pitchFamily="34" charset="0"/>
                <a:ea typeface="Outfit" pitchFamily="34" charset="-122"/>
                <a:cs typeface="Outfit" pitchFamily="34" charset="-120"/>
              </a:rPr>
              <a:t>Data Cleaning</a:t>
            </a:r>
            <a:endParaRPr lang="en-US" sz="1850" dirty="0"/>
          </a:p>
        </p:txBody>
      </p:sp>
      <p:sp>
        <p:nvSpPr>
          <p:cNvPr id="11" name="Text 8"/>
          <p:cNvSpPr/>
          <p:nvPr/>
        </p:nvSpPr>
        <p:spPr>
          <a:xfrm>
            <a:off x="5283875" y="2483882"/>
            <a:ext cx="3195518" cy="1519238"/>
          </a:xfrm>
          <a:prstGeom prst="rect">
            <a:avLst/>
          </a:prstGeom>
          <a:noFill/>
          <a:ln/>
        </p:spPr>
        <p:txBody>
          <a:bodyPr wrap="squar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We removed any incomplete or corrupted data points and addressed potential biases by carefully evaluating the data's representativeness.</a:t>
            </a:r>
            <a:endParaRPr lang="en-US" sz="1450" dirty="0"/>
          </a:p>
        </p:txBody>
      </p:sp>
      <p:sp>
        <p:nvSpPr>
          <p:cNvPr id="12" name="Shape 9"/>
          <p:cNvSpPr/>
          <p:nvPr/>
        </p:nvSpPr>
        <p:spPr>
          <a:xfrm>
            <a:off x="664607" y="4406503"/>
            <a:ext cx="427196" cy="427196"/>
          </a:xfrm>
          <a:prstGeom prst="roundRect">
            <a:avLst>
              <a:gd name="adj" fmla="val 18670"/>
            </a:avLst>
          </a:prstGeom>
          <a:solidFill>
            <a:srgbClr val="E9E6FA"/>
          </a:solidFill>
          <a:ln w="7620">
            <a:solidFill>
              <a:srgbClr val="BDB8DF"/>
            </a:solidFill>
            <a:prstDash val="solid"/>
          </a:ln>
        </p:spPr>
      </p:sp>
      <p:sp>
        <p:nvSpPr>
          <p:cNvPr id="13" name="Text 10"/>
          <p:cNvSpPr/>
          <p:nvPr/>
        </p:nvSpPr>
        <p:spPr>
          <a:xfrm>
            <a:off x="797123" y="4477703"/>
            <a:ext cx="162163" cy="284798"/>
          </a:xfrm>
          <a:prstGeom prst="rect">
            <a:avLst/>
          </a:prstGeom>
          <a:noFill/>
          <a:ln/>
        </p:spPr>
        <p:txBody>
          <a:bodyPr wrap="none" lIns="0" tIns="0" rIns="0" bIns="0" rtlCol="0" anchor="t"/>
          <a:lstStyle/>
          <a:p>
            <a:pPr marL="0" indent="0" algn="ctr">
              <a:lnSpc>
                <a:spcPts val="2200"/>
              </a:lnSpc>
              <a:buNone/>
            </a:pPr>
            <a:r>
              <a:rPr lang="en-US" sz="2200" b="1" dirty="0">
                <a:solidFill>
                  <a:srgbClr val="2A2742"/>
                </a:solidFill>
                <a:latin typeface="Outfit" pitchFamily="34" charset="0"/>
                <a:ea typeface="Outfit" pitchFamily="34" charset="-122"/>
                <a:cs typeface="Outfit" pitchFamily="34" charset="-120"/>
              </a:rPr>
              <a:t>3</a:t>
            </a:r>
            <a:endParaRPr lang="en-US" sz="2200" dirty="0"/>
          </a:p>
        </p:txBody>
      </p:sp>
      <p:sp>
        <p:nvSpPr>
          <p:cNvPr id="14" name="Text 11"/>
          <p:cNvSpPr/>
          <p:nvPr/>
        </p:nvSpPr>
        <p:spPr>
          <a:xfrm>
            <a:off x="1281589" y="4406503"/>
            <a:ext cx="2373630" cy="296704"/>
          </a:xfrm>
          <a:prstGeom prst="rect">
            <a:avLst/>
          </a:prstGeom>
          <a:noFill/>
          <a:ln/>
        </p:spPr>
        <p:txBody>
          <a:bodyPr wrap="none" lIns="0" tIns="0" rIns="0" bIns="0" rtlCol="0" anchor="t"/>
          <a:lstStyle/>
          <a:p>
            <a:pPr marL="0" indent="0">
              <a:lnSpc>
                <a:spcPts val="2300"/>
              </a:lnSpc>
              <a:buNone/>
            </a:pPr>
            <a:r>
              <a:rPr lang="en-US" sz="1850" b="1" dirty="0">
                <a:solidFill>
                  <a:srgbClr val="2A2742"/>
                </a:solidFill>
                <a:latin typeface="Outfit" pitchFamily="34" charset="0"/>
                <a:ea typeface="Outfit" pitchFamily="34" charset="-122"/>
                <a:cs typeface="Outfit" pitchFamily="34" charset="-120"/>
              </a:rPr>
              <a:t>Data Augmentation</a:t>
            </a:r>
            <a:endParaRPr lang="en-US" sz="1850" dirty="0"/>
          </a:p>
        </p:txBody>
      </p:sp>
      <p:sp>
        <p:nvSpPr>
          <p:cNvPr id="15" name="Text 12"/>
          <p:cNvSpPr/>
          <p:nvPr/>
        </p:nvSpPr>
        <p:spPr>
          <a:xfrm>
            <a:off x="1281589" y="4817031"/>
            <a:ext cx="3195518" cy="2430780"/>
          </a:xfrm>
          <a:prstGeom prst="rect">
            <a:avLst/>
          </a:prstGeom>
          <a:noFill/>
          <a:ln/>
        </p:spPr>
        <p:txBody>
          <a:bodyPr wrap="squar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We enhanced the dataset by generating synthetic samples through techniques such as oversampling minority classes, creating variations in the data, and introducing slight modifications to increase the diversity and robustness of the model's training set.</a:t>
            </a:r>
            <a:endParaRPr lang="en-US" sz="1450" dirty="0"/>
          </a:p>
        </p:txBody>
      </p:sp>
      <p:sp>
        <p:nvSpPr>
          <p:cNvPr id="16" name="Shape 13"/>
          <p:cNvSpPr/>
          <p:nvPr/>
        </p:nvSpPr>
        <p:spPr>
          <a:xfrm>
            <a:off x="4666893" y="4406503"/>
            <a:ext cx="427196" cy="427196"/>
          </a:xfrm>
          <a:prstGeom prst="roundRect">
            <a:avLst>
              <a:gd name="adj" fmla="val 18670"/>
            </a:avLst>
          </a:prstGeom>
          <a:solidFill>
            <a:srgbClr val="E9E6FA"/>
          </a:solidFill>
          <a:ln w="7620">
            <a:solidFill>
              <a:srgbClr val="BDB8DF"/>
            </a:solidFill>
            <a:prstDash val="solid"/>
          </a:ln>
        </p:spPr>
      </p:sp>
      <p:sp>
        <p:nvSpPr>
          <p:cNvPr id="17" name="Text 14"/>
          <p:cNvSpPr/>
          <p:nvPr/>
        </p:nvSpPr>
        <p:spPr>
          <a:xfrm>
            <a:off x="4793099" y="4477703"/>
            <a:ext cx="174665" cy="284798"/>
          </a:xfrm>
          <a:prstGeom prst="rect">
            <a:avLst/>
          </a:prstGeom>
          <a:noFill/>
          <a:ln/>
        </p:spPr>
        <p:txBody>
          <a:bodyPr wrap="none" lIns="0" tIns="0" rIns="0" bIns="0" rtlCol="0" anchor="t"/>
          <a:lstStyle/>
          <a:p>
            <a:pPr marL="0" indent="0" algn="ctr">
              <a:lnSpc>
                <a:spcPts val="2200"/>
              </a:lnSpc>
              <a:buNone/>
            </a:pPr>
            <a:r>
              <a:rPr lang="en-US" sz="2200" b="1" dirty="0">
                <a:solidFill>
                  <a:srgbClr val="2A2742"/>
                </a:solidFill>
                <a:latin typeface="Outfit" pitchFamily="34" charset="0"/>
                <a:ea typeface="Outfit" pitchFamily="34" charset="-122"/>
                <a:cs typeface="Outfit" pitchFamily="34" charset="-120"/>
              </a:rPr>
              <a:t>4</a:t>
            </a:r>
            <a:endParaRPr lang="en-US" sz="2200" dirty="0"/>
          </a:p>
        </p:txBody>
      </p:sp>
      <p:sp>
        <p:nvSpPr>
          <p:cNvPr id="18" name="Text 15"/>
          <p:cNvSpPr/>
          <p:nvPr/>
        </p:nvSpPr>
        <p:spPr>
          <a:xfrm>
            <a:off x="5283875" y="4406503"/>
            <a:ext cx="2415897" cy="296704"/>
          </a:xfrm>
          <a:prstGeom prst="rect">
            <a:avLst/>
          </a:prstGeom>
          <a:noFill/>
          <a:ln/>
        </p:spPr>
        <p:txBody>
          <a:bodyPr wrap="none" lIns="0" tIns="0" rIns="0" bIns="0" rtlCol="0" anchor="t"/>
          <a:lstStyle/>
          <a:p>
            <a:pPr marL="0" indent="0">
              <a:lnSpc>
                <a:spcPts val="2300"/>
              </a:lnSpc>
              <a:buNone/>
            </a:pPr>
            <a:r>
              <a:rPr lang="en-US" sz="1850" b="1" dirty="0">
                <a:solidFill>
                  <a:srgbClr val="2A2742"/>
                </a:solidFill>
                <a:latin typeface="Outfit" pitchFamily="34" charset="0"/>
                <a:ea typeface="Outfit" pitchFamily="34" charset="-122"/>
                <a:cs typeface="Outfit" pitchFamily="34" charset="-120"/>
              </a:rPr>
              <a:t>Data Standardization</a:t>
            </a:r>
            <a:endParaRPr lang="en-US" sz="1850" dirty="0"/>
          </a:p>
        </p:txBody>
      </p:sp>
      <p:sp>
        <p:nvSpPr>
          <p:cNvPr id="19" name="Text 16"/>
          <p:cNvSpPr/>
          <p:nvPr/>
        </p:nvSpPr>
        <p:spPr>
          <a:xfrm>
            <a:off x="5283875" y="4817031"/>
            <a:ext cx="3195518" cy="1823085"/>
          </a:xfrm>
          <a:prstGeom prst="rect">
            <a:avLst/>
          </a:prstGeom>
          <a:noFill/>
          <a:ln/>
        </p:spPr>
        <p:txBody>
          <a:bodyPr wrap="squar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We standardized the dataset by scaling features to a common range, ensuring that each feature contributes equally to the model's performance and improving overall training efficiency.</a:t>
            </a:r>
            <a:endParaRPr lang="en-US" sz="145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51253"/>
            <a:ext cx="6961346"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pitchFamily="34" charset="0"/>
                <a:ea typeface="Outfit" pitchFamily="34" charset="-122"/>
                <a:cs typeface="Outfit" pitchFamily="34" charset="-120"/>
              </a:rPr>
              <a:t>Exploratory Data Analysis</a:t>
            </a:r>
            <a:endParaRPr lang="en-US" sz="4450" dirty="0"/>
          </a:p>
        </p:txBody>
      </p:sp>
      <p:sp>
        <p:nvSpPr>
          <p:cNvPr id="4" name="Text 1"/>
          <p:cNvSpPr/>
          <p:nvPr/>
        </p:nvSpPr>
        <p:spPr>
          <a:xfrm>
            <a:off x="793790" y="2727008"/>
            <a:ext cx="2149554"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pitchFamily="34" charset="0"/>
                <a:ea typeface="Outfit" pitchFamily="34" charset="-122"/>
                <a:cs typeface="Outfit" pitchFamily="34" charset="-120"/>
              </a:rPr>
              <a:t>Visualizations</a:t>
            </a:r>
            <a:endParaRPr lang="en-US" sz="2200" dirty="0"/>
          </a:p>
        </p:txBody>
      </p:sp>
      <p:sp>
        <p:nvSpPr>
          <p:cNvPr id="5" name="Text 2"/>
          <p:cNvSpPr/>
          <p:nvPr/>
        </p:nvSpPr>
        <p:spPr>
          <a:xfrm>
            <a:off x="793790" y="3308152"/>
            <a:ext cx="2149554" cy="3266123"/>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We created histograms, box plots, and scatter plots to explore the distribution of features and identify potential relationships within the data.</a:t>
            </a:r>
            <a:endParaRPr lang="en-US" sz="1750" dirty="0"/>
          </a:p>
        </p:txBody>
      </p:sp>
      <p:sp>
        <p:nvSpPr>
          <p:cNvPr id="6" name="Text 3"/>
          <p:cNvSpPr/>
          <p:nvPr/>
        </p:nvSpPr>
        <p:spPr>
          <a:xfrm>
            <a:off x="3504367" y="2727008"/>
            <a:ext cx="2149554"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pitchFamily="34" charset="0"/>
                <a:ea typeface="Outfit" pitchFamily="34" charset="-122"/>
                <a:cs typeface="Outfit" pitchFamily="34" charset="-120"/>
              </a:rPr>
              <a:t>Insights</a:t>
            </a:r>
            <a:endParaRPr lang="en-US" sz="2200" dirty="0"/>
          </a:p>
        </p:txBody>
      </p:sp>
      <p:sp>
        <p:nvSpPr>
          <p:cNvPr id="7" name="Text 4"/>
          <p:cNvSpPr/>
          <p:nvPr/>
        </p:nvSpPr>
        <p:spPr>
          <a:xfrm>
            <a:off x="3504367" y="3308152"/>
            <a:ext cx="2149554" cy="254031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Through EDA, we identified key characteristics that contributed to gender classification, guiding feature selection and model training.</a:t>
            </a:r>
            <a:endParaRPr lang="en-US" sz="1750" dirty="0"/>
          </a:p>
        </p:txBody>
      </p:sp>
      <p:sp>
        <p:nvSpPr>
          <p:cNvPr id="8" name="Text 5"/>
          <p:cNvSpPr/>
          <p:nvPr/>
        </p:nvSpPr>
        <p:spPr>
          <a:xfrm>
            <a:off x="6214943" y="2727008"/>
            <a:ext cx="2149554"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pitchFamily="34" charset="0"/>
                <a:ea typeface="Outfit" pitchFamily="34" charset="-122"/>
                <a:cs typeface="Outfit" pitchFamily="34" charset="-120"/>
              </a:rPr>
              <a:t>Data Balance</a:t>
            </a:r>
            <a:endParaRPr lang="en-US" sz="2200" dirty="0"/>
          </a:p>
        </p:txBody>
      </p:sp>
      <p:sp>
        <p:nvSpPr>
          <p:cNvPr id="9" name="Text 6"/>
          <p:cNvSpPr/>
          <p:nvPr/>
        </p:nvSpPr>
        <p:spPr>
          <a:xfrm>
            <a:off x="6214943" y="3308152"/>
            <a:ext cx="2149554" cy="254031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We analyzed the dataset for any class imbalances, ensuring the model wouldn't favor one gender over another during training.</a:t>
            </a:r>
            <a:endParaRPr lang="en-US" sz="175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76657"/>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231971"/>
                </a:solidFill>
                <a:latin typeface="Outfit" pitchFamily="34" charset="0"/>
                <a:ea typeface="Outfit" pitchFamily="34" charset="-122"/>
                <a:cs typeface="Outfit" pitchFamily="34" charset="-120"/>
              </a:rPr>
              <a:t>Feature Engineering and Selection</a:t>
            </a:r>
            <a:endParaRPr lang="en-US" sz="4450" dirty="0"/>
          </a:p>
        </p:txBody>
      </p:sp>
      <p:sp>
        <p:nvSpPr>
          <p:cNvPr id="4" name="Shape 1"/>
          <p:cNvSpPr/>
          <p:nvPr/>
        </p:nvSpPr>
        <p:spPr>
          <a:xfrm>
            <a:off x="6280190" y="2634377"/>
            <a:ext cx="7556421" cy="4718447"/>
          </a:xfrm>
          <a:prstGeom prst="roundRect">
            <a:avLst>
              <a:gd name="adj" fmla="val 2019"/>
            </a:avLst>
          </a:prstGeom>
          <a:noFill/>
          <a:ln w="7620">
            <a:solidFill>
              <a:srgbClr val="000000">
                <a:alpha val="8000"/>
              </a:srgbClr>
            </a:solidFill>
            <a:prstDash val="solid"/>
          </a:ln>
        </p:spPr>
      </p:sp>
      <p:sp>
        <p:nvSpPr>
          <p:cNvPr id="5" name="Shape 2"/>
          <p:cNvSpPr/>
          <p:nvPr/>
        </p:nvSpPr>
        <p:spPr>
          <a:xfrm>
            <a:off x="6287810" y="2641997"/>
            <a:ext cx="7541181" cy="650319"/>
          </a:xfrm>
          <a:prstGeom prst="rect">
            <a:avLst/>
          </a:prstGeom>
          <a:solidFill>
            <a:srgbClr val="FFFFFF">
              <a:alpha val="4000"/>
            </a:srgbClr>
          </a:solidFill>
          <a:ln/>
        </p:spPr>
      </p:sp>
      <p:sp>
        <p:nvSpPr>
          <p:cNvPr id="6" name="Text 3"/>
          <p:cNvSpPr/>
          <p:nvPr/>
        </p:nvSpPr>
        <p:spPr>
          <a:xfrm>
            <a:off x="6514624" y="2785705"/>
            <a:ext cx="3313152"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Feature</a:t>
            </a:r>
            <a:endParaRPr lang="en-US" sz="1750" dirty="0"/>
          </a:p>
        </p:txBody>
      </p:sp>
      <p:sp>
        <p:nvSpPr>
          <p:cNvPr id="7" name="Text 4"/>
          <p:cNvSpPr/>
          <p:nvPr/>
        </p:nvSpPr>
        <p:spPr>
          <a:xfrm>
            <a:off x="10289024" y="2785705"/>
            <a:ext cx="3313152"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Description</a:t>
            </a:r>
            <a:endParaRPr lang="en-US" sz="1750" dirty="0"/>
          </a:p>
        </p:txBody>
      </p:sp>
      <p:sp>
        <p:nvSpPr>
          <p:cNvPr id="8" name="Shape 5"/>
          <p:cNvSpPr/>
          <p:nvPr/>
        </p:nvSpPr>
        <p:spPr>
          <a:xfrm>
            <a:off x="6287810" y="3292316"/>
            <a:ext cx="7541181" cy="1013222"/>
          </a:xfrm>
          <a:prstGeom prst="rect">
            <a:avLst/>
          </a:prstGeom>
          <a:solidFill>
            <a:srgbClr val="000000">
              <a:alpha val="4000"/>
            </a:srgbClr>
          </a:solidFill>
          <a:ln/>
        </p:spPr>
      </p:sp>
      <p:sp>
        <p:nvSpPr>
          <p:cNvPr id="9" name="Text 6"/>
          <p:cNvSpPr/>
          <p:nvPr/>
        </p:nvSpPr>
        <p:spPr>
          <a:xfrm>
            <a:off x="6514624" y="3436025"/>
            <a:ext cx="3313152"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Facial Features</a:t>
            </a:r>
            <a:endParaRPr lang="en-US" sz="1750" dirty="0"/>
          </a:p>
        </p:txBody>
      </p:sp>
      <p:sp>
        <p:nvSpPr>
          <p:cNvPr id="10" name="Text 7"/>
          <p:cNvSpPr/>
          <p:nvPr/>
        </p:nvSpPr>
        <p:spPr>
          <a:xfrm>
            <a:off x="10289024" y="3436025"/>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Eye shape, nose length, brow shape, mouth width</a:t>
            </a:r>
            <a:endParaRPr lang="en-US" sz="1750" dirty="0"/>
          </a:p>
        </p:txBody>
      </p:sp>
      <p:sp>
        <p:nvSpPr>
          <p:cNvPr id="11" name="Shape 8"/>
          <p:cNvSpPr/>
          <p:nvPr/>
        </p:nvSpPr>
        <p:spPr>
          <a:xfrm>
            <a:off x="6287810" y="4305538"/>
            <a:ext cx="7541181" cy="1013222"/>
          </a:xfrm>
          <a:prstGeom prst="rect">
            <a:avLst/>
          </a:prstGeom>
          <a:solidFill>
            <a:srgbClr val="FFFFFF">
              <a:alpha val="4000"/>
            </a:srgbClr>
          </a:solidFill>
          <a:ln/>
        </p:spPr>
      </p:sp>
      <p:sp>
        <p:nvSpPr>
          <p:cNvPr id="12" name="Text 9"/>
          <p:cNvSpPr/>
          <p:nvPr/>
        </p:nvSpPr>
        <p:spPr>
          <a:xfrm>
            <a:off x="6514624" y="4449247"/>
            <a:ext cx="3313152"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Hair Style</a:t>
            </a:r>
            <a:endParaRPr lang="en-US" sz="1750" dirty="0"/>
          </a:p>
        </p:txBody>
      </p:sp>
      <p:sp>
        <p:nvSpPr>
          <p:cNvPr id="13" name="Text 10"/>
          <p:cNvSpPr/>
          <p:nvPr/>
        </p:nvSpPr>
        <p:spPr>
          <a:xfrm>
            <a:off x="10289024" y="4449247"/>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Hair length, color, texture, presence of accessories</a:t>
            </a:r>
            <a:endParaRPr lang="en-US" sz="1750" dirty="0"/>
          </a:p>
        </p:txBody>
      </p:sp>
      <p:sp>
        <p:nvSpPr>
          <p:cNvPr id="14" name="Shape 11"/>
          <p:cNvSpPr/>
          <p:nvPr/>
        </p:nvSpPr>
        <p:spPr>
          <a:xfrm>
            <a:off x="6287810" y="5318760"/>
            <a:ext cx="7541181" cy="1013222"/>
          </a:xfrm>
          <a:prstGeom prst="rect">
            <a:avLst/>
          </a:prstGeom>
          <a:solidFill>
            <a:srgbClr val="000000">
              <a:alpha val="4000"/>
            </a:srgbClr>
          </a:solidFill>
          <a:ln/>
        </p:spPr>
      </p:sp>
      <p:sp>
        <p:nvSpPr>
          <p:cNvPr id="15" name="Text 12"/>
          <p:cNvSpPr/>
          <p:nvPr/>
        </p:nvSpPr>
        <p:spPr>
          <a:xfrm>
            <a:off x="6514624" y="546246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Clothing Style</a:t>
            </a:r>
            <a:endParaRPr lang="en-US" sz="1750" dirty="0"/>
          </a:p>
        </p:txBody>
      </p:sp>
      <p:sp>
        <p:nvSpPr>
          <p:cNvPr id="16" name="Text 13"/>
          <p:cNvSpPr/>
          <p:nvPr/>
        </p:nvSpPr>
        <p:spPr>
          <a:xfrm>
            <a:off x="10289024" y="5462468"/>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Garment type, color, patterns, accessories</a:t>
            </a:r>
            <a:endParaRPr lang="en-US" sz="1750" dirty="0"/>
          </a:p>
        </p:txBody>
      </p:sp>
      <p:sp>
        <p:nvSpPr>
          <p:cNvPr id="17" name="Shape 14"/>
          <p:cNvSpPr/>
          <p:nvPr/>
        </p:nvSpPr>
        <p:spPr>
          <a:xfrm>
            <a:off x="6287810" y="6331982"/>
            <a:ext cx="7541181" cy="1013222"/>
          </a:xfrm>
          <a:prstGeom prst="rect">
            <a:avLst/>
          </a:prstGeom>
          <a:solidFill>
            <a:srgbClr val="FFFFFF">
              <a:alpha val="4000"/>
            </a:srgbClr>
          </a:solidFill>
          <a:ln/>
        </p:spPr>
      </p:sp>
      <p:sp>
        <p:nvSpPr>
          <p:cNvPr id="18" name="Text 15"/>
          <p:cNvSpPr/>
          <p:nvPr/>
        </p:nvSpPr>
        <p:spPr>
          <a:xfrm>
            <a:off x="6514624" y="6475690"/>
            <a:ext cx="3313152"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Body Shape</a:t>
            </a:r>
            <a:endParaRPr lang="en-US" sz="1750" dirty="0"/>
          </a:p>
        </p:txBody>
      </p:sp>
      <p:sp>
        <p:nvSpPr>
          <p:cNvPr id="19" name="Text 16"/>
          <p:cNvSpPr/>
          <p:nvPr/>
        </p:nvSpPr>
        <p:spPr>
          <a:xfrm>
            <a:off x="10289024" y="6475690"/>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Height, weight, posture, body proportions</a:t>
            </a:r>
            <a:endParaRPr lang="en-US" sz="175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16862"/>
          </a:xfrm>
          <a:prstGeom prst="rect">
            <a:avLst/>
          </a:prstGeom>
        </p:spPr>
      </p:pic>
      <p:sp>
        <p:nvSpPr>
          <p:cNvPr id="3" name="Text 0"/>
          <p:cNvSpPr/>
          <p:nvPr/>
        </p:nvSpPr>
        <p:spPr>
          <a:xfrm>
            <a:off x="704731" y="3070503"/>
            <a:ext cx="9594056" cy="629245"/>
          </a:xfrm>
          <a:prstGeom prst="rect">
            <a:avLst/>
          </a:prstGeom>
          <a:noFill/>
          <a:ln/>
        </p:spPr>
        <p:txBody>
          <a:bodyPr wrap="none" lIns="0" tIns="0" rIns="0" bIns="0" rtlCol="0" anchor="t"/>
          <a:lstStyle/>
          <a:p>
            <a:pPr marL="0" indent="0">
              <a:lnSpc>
                <a:spcPts val="4950"/>
              </a:lnSpc>
              <a:buNone/>
            </a:pPr>
            <a:r>
              <a:rPr lang="en-US" sz="3950" b="1" dirty="0">
                <a:solidFill>
                  <a:srgbClr val="231971"/>
                </a:solidFill>
                <a:latin typeface="Outfit" pitchFamily="34" charset="0"/>
                <a:ea typeface="Outfit" pitchFamily="34" charset="-122"/>
                <a:cs typeface="Outfit" pitchFamily="34" charset="-120"/>
              </a:rPr>
              <a:t>Machine Learning Model Implementation</a:t>
            </a:r>
            <a:endParaRPr lang="en-US" sz="3950" dirty="0"/>
          </a:p>
        </p:txBody>
      </p:sp>
      <p:pic>
        <p:nvPicPr>
          <p:cNvPr id="4" name="Image 1" descr="preencoded.png"/>
          <p:cNvPicPr>
            <a:picLocks noChangeAspect="1"/>
          </p:cNvPicPr>
          <p:nvPr/>
        </p:nvPicPr>
        <p:blipFill>
          <a:blip r:embed="rId4"/>
          <a:stretch>
            <a:fillRect/>
          </a:stretch>
        </p:blipFill>
        <p:spPr>
          <a:xfrm>
            <a:off x="704731" y="4001691"/>
            <a:ext cx="3305175" cy="805339"/>
          </a:xfrm>
          <a:prstGeom prst="rect">
            <a:avLst/>
          </a:prstGeom>
        </p:spPr>
      </p:pic>
      <p:sp>
        <p:nvSpPr>
          <p:cNvPr id="5" name="Text 1"/>
          <p:cNvSpPr/>
          <p:nvPr/>
        </p:nvSpPr>
        <p:spPr>
          <a:xfrm>
            <a:off x="906066" y="5108972"/>
            <a:ext cx="2516862" cy="314563"/>
          </a:xfrm>
          <a:prstGeom prst="rect">
            <a:avLst/>
          </a:prstGeom>
          <a:noFill/>
          <a:ln/>
        </p:spPr>
        <p:txBody>
          <a:bodyPr wrap="none" lIns="0" tIns="0" rIns="0" bIns="0" rtlCol="0" anchor="t"/>
          <a:lstStyle/>
          <a:p>
            <a:pPr marL="0" indent="0" algn="l">
              <a:lnSpc>
                <a:spcPts val="2450"/>
              </a:lnSpc>
              <a:buNone/>
            </a:pPr>
            <a:r>
              <a:rPr lang="en-US" sz="1950" b="1" dirty="0">
                <a:solidFill>
                  <a:srgbClr val="2A2742"/>
                </a:solidFill>
                <a:latin typeface="Outfit" pitchFamily="34" charset="0"/>
                <a:ea typeface="Outfit" pitchFamily="34" charset="-122"/>
                <a:cs typeface="Outfit" pitchFamily="34" charset="-120"/>
              </a:rPr>
              <a:t>Logistic Regression</a:t>
            </a:r>
            <a:endParaRPr lang="en-US" sz="1950" dirty="0"/>
          </a:p>
        </p:txBody>
      </p:sp>
      <p:sp>
        <p:nvSpPr>
          <p:cNvPr id="6" name="Text 2"/>
          <p:cNvSpPr/>
          <p:nvPr/>
        </p:nvSpPr>
        <p:spPr>
          <a:xfrm>
            <a:off x="906066" y="5544264"/>
            <a:ext cx="2902506" cy="1288256"/>
          </a:xfrm>
          <a:prstGeom prst="rect">
            <a:avLst/>
          </a:prstGeom>
          <a:noFill/>
          <a:ln/>
        </p:spPr>
        <p:txBody>
          <a:bodyPr wrap="square" lIns="0" tIns="0" rIns="0" bIns="0" rtlCol="0" anchor="t"/>
          <a:lstStyle/>
          <a:p>
            <a:pPr marL="0" indent="0" algn="l">
              <a:lnSpc>
                <a:spcPts val="2500"/>
              </a:lnSpc>
              <a:buNone/>
            </a:pPr>
            <a:r>
              <a:rPr lang="en-US" sz="1550" dirty="0">
                <a:solidFill>
                  <a:srgbClr val="2A2742"/>
                </a:solidFill>
                <a:latin typeface="Arimo" pitchFamily="34" charset="0"/>
                <a:ea typeface="Arimo" pitchFamily="34" charset="-122"/>
                <a:cs typeface="Arimo" pitchFamily="34" charset="-120"/>
              </a:rPr>
              <a:t>A simple yet effective model that uses a linear decision boundary to classify gender based on extracted features.</a:t>
            </a:r>
            <a:endParaRPr lang="en-US" sz="1550" dirty="0"/>
          </a:p>
        </p:txBody>
      </p:sp>
      <p:pic>
        <p:nvPicPr>
          <p:cNvPr id="7" name="Image 2" descr="preencoded.png"/>
          <p:cNvPicPr>
            <a:picLocks noChangeAspect="1"/>
          </p:cNvPicPr>
          <p:nvPr/>
        </p:nvPicPr>
        <p:blipFill>
          <a:blip r:embed="rId5"/>
          <a:stretch>
            <a:fillRect/>
          </a:stretch>
        </p:blipFill>
        <p:spPr>
          <a:xfrm>
            <a:off x="4009906" y="4001691"/>
            <a:ext cx="3305294" cy="805339"/>
          </a:xfrm>
          <a:prstGeom prst="rect">
            <a:avLst/>
          </a:prstGeom>
        </p:spPr>
      </p:pic>
      <p:sp>
        <p:nvSpPr>
          <p:cNvPr id="8" name="Text 3"/>
          <p:cNvSpPr/>
          <p:nvPr/>
        </p:nvSpPr>
        <p:spPr>
          <a:xfrm>
            <a:off x="4211241" y="5108972"/>
            <a:ext cx="2902625" cy="629126"/>
          </a:xfrm>
          <a:prstGeom prst="rect">
            <a:avLst/>
          </a:prstGeom>
          <a:noFill/>
          <a:ln/>
        </p:spPr>
        <p:txBody>
          <a:bodyPr wrap="square" lIns="0" tIns="0" rIns="0" bIns="0" rtlCol="0" anchor="t"/>
          <a:lstStyle/>
          <a:p>
            <a:pPr marL="0" indent="0" algn="l">
              <a:lnSpc>
                <a:spcPts val="2450"/>
              </a:lnSpc>
              <a:buNone/>
            </a:pPr>
            <a:r>
              <a:rPr lang="en-US" sz="1950" b="1" dirty="0">
                <a:solidFill>
                  <a:srgbClr val="2A2742"/>
                </a:solidFill>
                <a:latin typeface="Outfit" pitchFamily="34" charset="0"/>
                <a:ea typeface="Outfit" pitchFamily="34" charset="-122"/>
                <a:cs typeface="Outfit" pitchFamily="34" charset="-120"/>
              </a:rPr>
              <a:t>Support Vector Machines</a:t>
            </a:r>
            <a:endParaRPr lang="en-US" sz="1950" dirty="0"/>
          </a:p>
        </p:txBody>
      </p:sp>
      <p:sp>
        <p:nvSpPr>
          <p:cNvPr id="9" name="Text 4"/>
          <p:cNvSpPr/>
          <p:nvPr/>
        </p:nvSpPr>
        <p:spPr>
          <a:xfrm>
            <a:off x="4211241" y="5858828"/>
            <a:ext cx="2902625" cy="1288256"/>
          </a:xfrm>
          <a:prstGeom prst="rect">
            <a:avLst/>
          </a:prstGeom>
          <a:noFill/>
          <a:ln/>
        </p:spPr>
        <p:txBody>
          <a:bodyPr wrap="square" lIns="0" tIns="0" rIns="0" bIns="0" rtlCol="0" anchor="t"/>
          <a:lstStyle/>
          <a:p>
            <a:pPr marL="0" indent="0" algn="l">
              <a:lnSpc>
                <a:spcPts val="2500"/>
              </a:lnSpc>
              <a:buNone/>
            </a:pPr>
            <a:r>
              <a:rPr lang="en-US" sz="1550" dirty="0">
                <a:solidFill>
                  <a:srgbClr val="2A2742"/>
                </a:solidFill>
                <a:latin typeface="Arimo" pitchFamily="34" charset="0"/>
                <a:ea typeface="Arimo" pitchFamily="34" charset="-122"/>
                <a:cs typeface="Arimo" pitchFamily="34" charset="-120"/>
              </a:rPr>
              <a:t>A powerful model capable of finding the optimal hyperplane to separate data points based on different gender classes.</a:t>
            </a:r>
            <a:endParaRPr lang="en-US" sz="1550" dirty="0"/>
          </a:p>
        </p:txBody>
      </p:sp>
      <p:pic>
        <p:nvPicPr>
          <p:cNvPr id="10" name="Image 3" descr="preencoded.png"/>
          <p:cNvPicPr>
            <a:picLocks noChangeAspect="1"/>
          </p:cNvPicPr>
          <p:nvPr/>
        </p:nvPicPr>
        <p:blipFill>
          <a:blip r:embed="rId6"/>
          <a:stretch>
            <a:fillRect/>
          </a:stretch>
        </p:blipFill>
        <p:spPr>
          <a:xfrm>
            <a:off x="7315200" y="4001691"/>
            <a:ext cx="3305175" cy="805339"/>
          </a:xfrm>
          <a:prstGeom prst="rect">
            <a:avLst/>
          </a:prstGeom>
        </p:spPr>
      </p:pic>
      <p:sp>
        <p:nvSpPr>
          <p:cNvPr id="11" name="Text 5"/>
          <p:cNvSpPr/>
          <p:nvPr/>
        </p:nvSpPr>
        <p:spPr>
          <a:xfrm>
            <a:off x="7516535" y="5108972"/>
            <a:ext cx="2516862" cy="314563"/>
          </a:xfrm>
          <a:prstGeom prst="rect">
            <a:avLst/>
          </a:prstGeom>
          <a:noFill/>
          <a:ln/>
        </p:spPr>
        <p:txBody>
          <a:bodyPr wrap="none" lIns="0" tIns="0" rIns="0" bIns="0" rtlCol="0" anchor="t"/>
          <a:lstStyle/>
          <a:p>
            <a:pPr marL="0" indent="0" algn="l">
              <a:lnSpc>
                <a:spcPts val="2450"/>
              </a:lnSpc>
              <a:buNone/>
            </a:pPr>
            <a:r>
              <a:rPr lang="en-US" sz="1950" b="1" dirty="0">
                <a:solidFill>
                  <a:srgbClr val="2A2742"/>
                </a:solidFill>
                <a:latin typeface="Outfit" pitchFamily="34" charset="0"/>
                <a:ea typeface="Outfit" pitchFamily="34" charset="-122"/>
                <a:cs typeface="Outfit" pitchFamily="34" charset="-120"/>
              </a:rPr>
              <a:t>Random Forest</a:t>
            </a:r>
            <a:endParaRPr lang="en-US" sz="1950" dirty="0"/>
          </a:p>
        </p:txBody>
      </p:sp>
      <p:sp>
        <p:nvSpPr>
          <p:cNvPr id="12" name="Text 6"/>
          <p:cNvSpPr/>
          <p:nvPr/>
        </p:nvSpPr>
        <p:spPr>
          <a:xfrm>
            <a:off x="7516535" y="5544264"/>
            <a:ext cx="2902506" cy="1610320"/>
          </a:xfrm>
          <a:prstGeom prst="rect">
            <a:avLst/>
          </a:prstGeom>
          <a:noFill/>
          <a:ln/>
        </p:spPr>
        <p:txBody>
          <a:bodyPr wrap="square" lIns="0" tIns="0" rIns="0" bIns="0" rtlCol="0" anchor="t"/>
          <a:lstStyle/>
          <a:p>
            <a:pPr marL="0" indent="0" algn="l">
              <a:lnSpc>
                <a:spcPts val="2500"/>
              </a:lnSpc>
              <a:buNone/>
            </a:pPr>
            <a:r>
              <a:rPr lang="en-US" sz="1550" dirty="0">
                <a:solidFill>
                  <a:srgbClr val="2A2742"/>
                </a:solidFill>
                <a:latin typeface="Arimo" pitchFamily="34" charset="0"/>
                <a:ea typeface="Arimo" pitchFamily="34" charset="-122"/>
                <a:cs typeface="Arimo" pitchFamily="34" charset="-120"/>
              </a:rPr>
              <a:t>An ensemble learning method that combines multiple decision trees to make more accurate predictions, improving robustness and accuracy.</a:t>
            </a:r>
            <a:endParaRPr lang="en-US" sz="1550" dirty="0"/>
          </a:p>
        </p:txBody>
      </p:sp>
      <p:pic>
        <p:nvPicPr>
          <p:cNvPr id="13" name="Image 4" descr="preencoded.png"/>
          <p:cNvPicPr>
            <a:picLocks noChangeAspect="1"/>
          </p:cNvPicPr>
          <p:nvPr/>
        </p:nvPicPr>
        <p:blipFill>
          <a:blip r:embed="rId7"/>
          <a:stretch>
            <a:fillRect/>
          </a:stretch>
        </p:blipFill>
        <p:spPr>
          <a:xfrm>
            <a:off x="10620375" y="4001691"/>
            <a:ext cx="3305294" cy="805339"/>
          </a:xfrm>
          <a:prstGeom prst="rect">
            <a:avLst/>
          </a:prstGeom>
        </p:spPr>
      </p:pic>
      <p:sp>
        <p:nvSpPr>
          <p:cNvPr id="14" name="Text 7"/>
          <p:cNvSpPr/>
          <p:nvPr/>
        </p:nvSpPr>
        <p:spPr>
          <a:xfrm>
            <a:off x="10821710" y="5108972"/>
            <a:ext cx="2516862" cy="314563"/>
          </a:xfrm>
          <a:prstGeom prst="rect">
            <a:avLst/>
          </a:prstGeom>
          <a:noFill/>
          <a:ln/>
        </p:spPr>
        <p:txBody>
          <a:bodyPr wrap="none" lIns="0" tIns="0" rIns="0" bIns="0" rtlCol="0" anchor="t"/>
          <a:lstStyle/>
          <a:p>
            <a:pPr marL="0" indent="0" algn="l">
              <a:lnSpc>
                <a:spcPts val="2450"/>
              </a:lnSpc>
              <a:buNone/>
            </a:pPr>
            <a:r>
              <a:rPr lang="en-US" sz="1950" b="1" dirty="0">
                <a:solidFill>
                  <a:srgbClr val="2A2742"/>
                </a:solidFill>
                <a:latin typeface="Outfit" pitchFamily="34" charset="0"/>
                <a:ea typeface="Outfit" pitchFamily="34" charset="-122"/>
                <a:cs typeface="Outfit" pitchFamily="34" charset="-120"/>
              </a:rPr>
              <a:t>Decision Tree</a:t>
            </a:r>
            <a:endParaRPr lang="en-US" sz="1950" dirty="0"/>
          </a:p>
        </p:txBody>
      </p:sp>
      <p:sp>
        <p:nvSpPr>
          <p:cNvPr id="15" name="Text 8"/>
          <p:cNvSpPr/>
          <p:nvPr/>
        </p:nvSpPr>
        <p:spPr>
          <a:xfrm>
            <a:off x="10821710" y="5544264"/>
            <a:ext cx="2902625" cy="1932384"/>
          </a:xfrm>
          <a:prstGeom prst="rect">
            <a:avLst/>
          </a:prstGeom>
          <a:noFill/>
          <a:ln/>
        </p:spPr>
        <p:txBody>
          <a:bodyPr wrap="square" lIns="0" tIns="0" rIns="0" bIns="0" rtlCol="0" anchor="t"/>
          <a:lstStyle/>
          <a:p>
            <a:pPr marL="0" indent="0" algn="l">
              <a:lnSpc>
                <a:spcPts val="2500"/>
              </a:lnSpc>
              <a:buNone/>
            </a:pPr>
            <a:r>
              <a:rPr lang="en-US" sz="1550" dirty="0">
                <a:solidFill>
                  <a:srgbClr val="2A2742"/>
                </a:solidFill>
                <a:latin typeface="Arimo" pitchFamily="34" charset="0"/>
                <a:ea typeface="Arimo" pitchFamily="34" charset="-122"/>
                <a:cs typeface="Arimo" pitchFamily="34" charset="-120"/>
              </a:rPr>
              <a:t>A tree-based model that makes decisions by splitting data into branches based on feature values, leading to straightforward and interpretable predictions.</a:t>
            </a:r>
            <a:endParaRPr lang="en-US" sz="155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849987"/>
            <a:ext cx="996184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pitchFamily="34" charset="0"/>
                <a:ea typeface="Outfit" pitchFamily="34" charset="-122"/>
                <a:cs typeface="Outfit" pitchFamily="34" charset="-120"/>
              </a:rPr>
              <a:t>Deep Learning Model Implementation</a:t>
            </a:r>
            <a:endParaRPr lang="en-US" sz="4450" dirty="0"/>
          </a:p>
        </p:txBody>
      </p:sp>
      <p:pic>
        <p:nvPicPr>
          <p:cNvPr id="3" name="Image 0" descr="preencoded.png"/>
          <p:cNvPicPr>
            <a:picLocks noChangeAspect="1"/>
          </p:cNvPicPr>
          <p:nvPr/>
        </p:nvPicPr>
        <p:blipFill>
          <a:blip r:embed="rId3"/>
          <a:stretch>
            <a:fillRect/>
          </a:stretch>
        </p:blipFill>
        <p:spPr>
          <a:xfrm>
            <a:off x="8332726" y="2620162"/>
            <a:ext cx="5670590" cy="3504605"/>
          </a:xfrm>
          <a:prstGeom prst="rect">
            <a:avLst/>
          </a:prstGeom>
        </p:spPr>
      </p:pic>
      <p:sp>
        <p:nvSpPr>
          <p:cNvPr id="4" name="Text 1"/>
          <p:cNvSpPr/>
          <p:nvPr/>
        </p:nvSpPr>
        <p:spPr>
          <a:xfrm>
            <a:off x="793790" y="2298407"/>
            <a:ext cx="4293989"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pitchFamily="34" charset="0"/>
                <a:ea typeface="Outfit" pitchFamily="34" charset="-122"/>
                <a:cs typeface="Outfit" pitchFamily="34" charset="-120"/>
              </a:rPr>
              <a:t>Artificial Neural Networks(ANN)</a:t>
            </a:r>
            <a:endParaRPr lang="en-US" sz="2200" dirty="0"/>
          </a:p>
        </p:txBody>
      </p:sp>
      <p:sp>
        <p:nvSpPr>
          <p:cNvPr id="5" name="Text 2"/>
          <p:cNvSpPr/>
          <p:nvPr/>
        </p:nvSpPr>
        <p:spPr>
          <a:xfrm>
            <a:off x="793791" y="3265497"/>
            <a:ext cx="6968882" cy="1088708"/>
          </a:xfrm>
          <a:prstGeom prst="rect">
            <a:avLst/>
          </a:prstGeom>
          <a:noFill/>
          <a:ln/>
        </p:spPr>
        <p:txBody>
          <a:bodyPr wrap="square" lIns="0" tIns="0" rIns="0" bIns="0" rtlCol="0" anchor="t"/>
          <a:lstStyle/>
          <a:p>
            <a:pPr>
              <a:lnSpc>
                <a:spcPts val="2850"/>
              </a:lnSpc>
            </a:pPr>
            <a:r>
              <a:rPr lang="en-US" sz="1750" dirty="0" smtClean="0">
                <a:solidFill>
                  <a:srgbClr val="2A2742"/>
                </a:solidFill>
                <a:latin typeface="Arimo" pitchFamily="34" charset="0"/>
                <a:ea typeface="Arimo" pitchFamily="34" charset="-122"/>
                <a:cs typeface="Arimo" pitchFamily="34" charset="-120"/>
              </a:rPr>
              <a:t>ANNs are computational models inspired by the human brain, consisting of layers of interconnected neurons. For gender classification, an ANN processes input features, through multiple hidden layers, where each neuron applies a weighted sum followed by an activation function. The network learns to capture patterns and relationships within the data through back propagation, adjusting the weights to minimize prediction errors. Over time, the ANN becomes capable of distinguishing gender by recognizing subtle patterns in the input data, such as facial features or textures, enabling it to classify new images with improved accuracy.</a:t>
            </a:r>
            <a:endParaRPr lang="en-US" sz="175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76607"/>
          </a:xfrm>
          <a:prstGeom prst="rect">
            <a:avLst/>
          </a:prstGeom>
        </p:spPr>
      </p:pic>
      <p:sp>
        <p:nvSpPr>
          <p:cNvPr id="3" name="Text 0"/>
          <p:cNvSpPr/>
          <p:nvPr/>
        </p:nvSpPr>
        <p:spPr>
          <a:xfrm>
            <a:off x="665440" y="2908935"/>
            <a:ext cx="9569172" cy="594122"/>
          </a:xfrm>
          <a:prstGeom prst="rect">
            <a:avLst/>
          </a:prstGeom>
          <a:noFill/>
          <a:ln/>
        </p:spPr>
        <p:txBody>
          <a:bodyPr wrap="none" lIns="0" tIns="0" rIns="0" bIns="0" rtlCol="0" anchor="t"/>
          <a:lstStyle/>
          <a:p>
            <a:pPr marL="0" indent="0">
              <a:lnSpc>
                <a:spcPts val="4650"/>
              </a:lnSpc>
              <a:buNone/>
            </a:pPr>
            <a:r>
              <a:rPr lang="en-US" sz="3700" b="1" dirty="0">
                <a:solidFill>
                  <a:srgbClr val="231971"/>
                </a:solidFill>
                <a:latin typeface="Outfit" pitchFamily="34" charset="0"/>
                <a:ea typeface="Outfit" pitchFamily="34" charset="-122"/>
                <a:cs typeface="Outfit" pitchFamily="34" charset="-120"/>
              </a:rPr>
              <a:t>Evaluation Metrics and Model Performance</a:t>
            </a:r>
            <a:endParaRPr lang="en-US" sz="3700" dirty="0"/>
          </a:p>
        </p:txBody>
      </p:sp>
      <p:sp>
        <p:nvSpPr>
          <p:cNvPr id="4" name="Shape 1"/>
          <p:cNvSpPr/>
          <p:nvPr/>
        </p:nvSpPr>
        <p:spPr>
          <a:xfrm>
            <a:off x="665440" y="3788212"/>
            <a:ext cx="13299519" cy="3909060"/>
          </a:xfrm>
          <a:prstGeom prst="roundRect">
            <a:avLst>
              <a:gd name="adj" fmla="val 2043"/>
            </a:avLst>
          </a:prstGeom>
          <a:noFill/>
          <a:ln w="7620">
            <a:solidFill>
              <a:srgbClr val="000000">
                <a:alpha val="8000"/>
              </a:srgbClr>
            </a:solidFill>
            <a:prstDash val="solid"/>
          </a:ln>
        </p:spPr>
      </p:sp>
      <p:sp>
        <p:nvSpPr>
          <p:cNvPr id="5" name="Shape 2"/>
          <p:cNvSpPr/>
          <p:nvPr/>
        </p:nvSpPr>
        <p:spPr>
          <a:xfrm>
            <a:off x="673060" y="3795832"/>
            <a:ext cx="13284279" cy="547568"/>
          </a:xfrm>
          <a:prstGeom prst="rect">
            <a:avLst/>
          </a:prstGeom>
          <a:solidFill>
            <a:srgbClr val="FFFFFF">
              <a:alpha val="4000"/>
            </a:srgbClr>
          </a:solidFill>
          <a:ln/>
        </p:spPr>
      </p:sp>
      <p:sp>
        <p:nvSpPr>
          <p:cNvPr id="6" name="Text 3"/>
          <p:cNvSpPr/>
          <p:nvPr/>
        </p:nvSpPr>
        <p:spPr>
          <a:xfrm>
            <a:off x="863084" y="3917513"/>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Metric</a:t>
            </a:r>
            <a:endParaRPr lang="en-US" sz="1450" dirty="0"/>
          </a:p>
        </p:txBody>
      </p:sp>
      <p:sp>
        <p:nvSpPr>
          <p:cNvPr id="7" name="Text 4"/>
          <p:cNvSpPr/>
          <p:nvPr/>
        </p:nvSpPr>
        <p:spPr>
          <a:xfrm>
            <a:off x="7509034" y="3917513"/>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Description</a:t>
            </a:r>
            <a:endParaRPr lang="en-US" sz="1450" dirty="0"/>
          </a:p>
        </p:txBody>
      </p:sp>
      <p:sp>
        <p:nvSpPr>
          <p:cNvPr id="8" name="Shape 5"/>
          <p:cNvSpPr/>
          <p:nvPr/>
        </p:nvSpPr>
        <p:spPr>
          <a:xfrm>
            <a:off x="673060" y="4343400"/>
            <a:ext cx="13284279" cy="547568"/>
          </a:xfrm>
          <a:prstGeom prst="rect">
            <a:avLst/>
          </a:prstGeom>
          <a:solidFill>
            <a:srgbClr val="000000">
              <a:alpha val="4000"/>
            </a:srgbClr>
          </a:solidFill>
          <a:ln/>
        </p:spPr>
      </p:sp>
      <p:sp>
        <p:nvSpPr>
          <p:cNvPr id="9" name="Text 6"/>
          <p:cNvSpPr/>
          <p:nvPr/>
        </p:nvSpPr>
        <p:spPr>
          <a:xfrm>
            <a:off x="863084" y="4465082"/>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Accuracy</a:t>
            </a:r>
            <a:endParaRPr lang="en-US" sz="1450" dirty="0"/>
          </a:p>
        </p:txBody>
      </p:sp>
      <p:sp>
        <p:nvSpPr>
          <p:cNvPr id="10" name="Text 7"/>
          <p:cNvSpPr/>
          <p:nvPr/>
        </p:nvSpPr>
        <p:spPr>
          <a:xfrm>
            <a:off x="7509034" y="4465082"/>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Overall percentage of correct predictions.</a:t>
            </a:r>
            <a:endParaRPr lang="en-US" sz="1450" dirty="0"/>
          </a:p>
        </p:txBody>
      </p:sp>
      <p:sp>
        <p:nvSpPr>
          <p:cNvPr id="11" name="Shape 8"/>
          <p:cNvSpPr/>
          <p:nvPr/>
        </p:nvSpPr>
        <p:spPr>
          <a:xfrm>
            <a:off x="673060" y="4890968"/>
            <a:ext cx="13284279" cy="851773"/>
          </a:xfrm>
          <a:prstGeom prst="rect">
            <a:avLst/>
          </a:prstGeom>
          <a:solidFill>
            <a:srgbClr val="FFFFFF">
              <a:alpha val="4000"/>
            </a:srgbClr>
          </a:solidFill>
          <a:ln/>
        </p:spPr>
      </p:sp>
      <p:sp>
        <p:nvSpPr>
          <p:cNvPr id="12" name="Text 9"/>
          <p:cNvSpPr/>
          <p:nvPr/>
        </p:nvSpPr>
        <p:spPr>
          <a:xfrm>
            <a:off x="863084" y="5012650"/>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Precision</a:t>
            </a:r>
            <a:endParaRPr lang="en-US" sz="1450" dirty="0"/>
          </a:p>
        </p:txBody>
      </p:sp>
      <p:sp>
        <p:nvSpPr>
          <p:cNvPr id="13" name="Text 10"/>
          <p:cNvSpPr/>
          <p:nvPr/>
        </p:nvSpPr>
        <p:spPr>
          <a:xfrm>
            <a:off x="7509034" y="5012650"/>
            <a:ext cx="6258282" cy="608409"/>
          </a:xfrm>
          <a:prstGeom prst="rect">
            <a:avLst/>
          </a:prstGeom>
          <a:noFill/>
          <a:ln/>
        </p:spPr>
        <p:txBody>
          <a:bodyPr wrap="squar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Fraction of correctly predicted positive cases among all predicted positives.</a:t>
            </a:r>
            <a:endParaRPr lang="en-US" sz="1450" dirty="0"/>
          </a:p>
        </p:txBody>
      </p:sp>
      <p:sp>
        <p:nvSpPr>
          <p:cNvPr id="14" name="Shape 11"/>
          <p:cNvSpPr/>
          <p:nvPr/>
        </p:nvSpPr>
        <p:spPr>
          <a:xfrm>
            <a:off x="673060" y="5742742"/>
            <a:ext cx="13284279" cy="547568"/>
          </a:xfrm>
          <a:prstGeom prst="rect">
            <a:avLst/>
          </a:prstGeom>
          <a:solidFill>
            <a:srgbClr val="000000">
              <a:alpha val="4000"/>
            </a:srgbClr>
          </a:solidFill>
          <a:ln/>
        </p:spPr>
      </p:sp>
      <p:sp>
        <p:nvSpPr>
          <p:cNvPr id="15" name="Text 12"/>
          <p:cNvSpPr/>
          <p:nvPr/>
        </p:nvSpPr>
        <p:spPr>
          <a:xfrm>
            <a:off x="863084" y="5864423"/>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Recall</a:t>
            </a:r>
            <a:endParaRPr lang="en-US" sz="1450" dirty="0"/>
          </a:p>
        </p:txBody>
      </p:sp>
      <p:sp>
        <p:nvSpPr>
          <p:cNvPr id="16" name="Text 13"/>
          <p:cNvSpPr/>
          <p:nvPr/>
        </p:nvSpPr>
        <p:spPr>
          <a:xfrm>
            <a:off x="7509034" y="5864423"/>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Fraction of correctly predicted positive cases among all actual positives.</a:t>
            </a:r>
            <a:endParaRPr lang="en-US" sz="1450" dirty="0"/>
          </a:p>
        </p:txBody>
      </p:sp>
      <p:sp>
        <p:nvSpPr>
          <p:cNvPr id="17" name="Shape 14"/>
          <p:cNvSpPr/>
          <p:nvPr/>
        </p:nvSpPr>
        <p:spPr>
          <a:xfrm>
            <a:off x="673060" y="6290310"/>
            <a:ext cx="13284279" cy="547568"/>
          </a:xfrm>
          <a:prstGeom prst="rect">
            <a:avLst/>
          </a:prstGeom>
          <a:solidFill>
            <a:srgbClr val="FFFFFF">
              <a:alpha val="4000"/>
            </a:srgbClr>
          </a:solidFill>
          <a:ln/>
        </p:spPr>
      </p:sp>
      <p:sp>
        <p:nvSpPr>
          <p:cNvPr id="18" name="Text 15"/>
          <p:cNvSpPr/>
          <p:nvPr/>
        </p:nvSpPr>
        <p:spPr>
          <a:xfrm>
            <a:off x="863084" y="6411992"/>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F1 Score</a:t>
            </a:r>
            <a:endParaRPr lang="en-US" sz="1450" dirty="0"/>
          </a:p>
        </p:txBody>
      </p:sp>
      <p:sp>
        <p:nvSpPr>
          <p:cNvPr id="19" name="Text 16"/>
          <p:cNvSpPr/>
          <p:nvPr/>
        </p:nvSpPr>
        <p:spPr>
          <a:xfrm>
            <a:off x="7509034" y="6411992"/>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Harmonic mean of precision and recall, balancing both metrics.</a:t>
            </a:r>
            <a:endParaRPr lang="en-US" sz="1450" dirty="0"/>
          </a:p>
        </p:txBody>
      </p:sp>
      <p:sp>
        <p:nvSpPr>
          <p:cNvPr id="20" name="Shape 17"/>
          <p:cNvSpPr/>
          <p:nvPr/>
        </p:nvSpPr>
        <p:spPr>
          <a:xfrm>
            <a:off x="673060" y="6837878"/>
            <a:ext cx="13284279" cy="851773"/>
          </a:xfrm>
          <a:prstGeom prst="rect">
            <a:avLst/>
          </a:prstGeom>
          <a:solidFill>
            <a:srgbClr val="000000">
              <a:alpha val="4000"/>
            </a:srgbClr>
          </a:solidFill>
          <a:ln/>
        </p:spPr>
      </p:sp>
      <p:sp>
        <p:nvSpPr>
          <p:cNvPr id="21" name="Text 18"/>
          <p:cNvSpPr/>
          <p:nvPr/>
        </p:nvSpPr>
        <p:spPr>
          <a:xfrm>
            <a:off x="863084" y="6959560"/>
            <a:ext cx="6258282" cy="304205"/>
          </a:xfrm>
          <a:prstGeom prst="rect">
            <a:avLst/>
          </a:prstGeom>
          <a:noFill/>
          <a:ln/>
        </p:spPr>
        <p:txBody>
          <a:bodyPr wrap="non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Confusion Matrix</a:t>
            </a:r>
            <a:endParaRPr lang="en-US" sz="1450" dirty="0"/>
          </a:p>
        </p:txBody>
      </p:sp>
      <p:sp>
        <p:nvSpPr>
          <p:cNvPr id="22" name="Text 19"/>
          <p:cNvSpPr/>
          <p:nvPr/>
        </p:nvSpPr>
        <p:spPr>
          <a:xfrm>
            <a:off x="7509034" y="6959560"/>
            <a:ext cx="6258282" cy="608409"/>
          </a:xfrm>
          <a:prstGeom prst="rect">
            <a:avLst/>
          </a:prstGeom>
          <a:noFill/>
          <a:ln/>
        </p:spPr>
        <p:txBody>
          <a:bodyPr wrap="square" lIns="0" tIns="0" rIns="0" bIns="0" rtlCol="0" anchor="t"/>
          <a:lstStyle/>
          <a:p>
            <a:pPr marL="0" indent="0">
              <a:lnSpc>
                <a:spcPts val="2350"/>
              </a:lnSpc>
              <a:buNone/>
            </a:pPr>
            <a:r>
              <a:rPr lang="en-US" sz="1450" dirty="0">
                <a:solidFill>
                  <a:srgbClr val="2A2742"/>
                </a:solidFill>
                <a:latin typeface="Arimo" pitchFamily="34" charset="0"/>
                <a:ea typeface="Arimo" pitchFamily="34" charset="-122"/>
                <a:cs typeface="Arimo" pitchFamily="34" charset="-120"/>
              </a:rPr>
              <a:t>A table showing the actual vs. predicted classifications, detailing true positives, false positives, true negatives, and false negatives.</a:t>
            </a:r>
            <a:endParaRPr lang="en-US" sz="145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488</TotalTime>
  <Words>980</Words>
  <Application>Microsoft Office PowerPoint</Application>
  <PresentationFormat>Custom</PresentationFormat>
  <Paragraphs>107</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Outfit</vt:lpstr>
      <vt:lpstr>Calibri</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Tanishq</cp:lastModifiedBy>
  <cp:revision>8</cp:revision>
  <dcterms:created xsi:type="dcterms:W3CDTF">2024-09-01T18:49:31Z</dcterms:created>
  <dcterms:modified xsi:type="dcterms:W3CDTF">2024-09-03T13:48:26Z</dcterms:modified>
</cp:coreProperties>
</file>